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9" r:id="rId3"/>
    <p:sldId id="283" r:id="rId4"/>
    <p:sldId id="284" r:id="rId5"/>
    <p:sldId id="257" r:id="rId6"/>
    <p:sldId id="258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60" r:id="rId22"/>
    <p:sldId id="276" r:id="rId23"/>
    <p:sldId id="277" r:id="rId24"/>
    <p:sldId id="278" r:id="rId25"/>
    <p:sldId id="279" r:id="rId26"/>
    <p:sldId id="261" r:id="rId27"/>
    <p:sldId id="280" r:id="rId28"/>
    <p:sldId id="281" r:id="rId29"/>
    <p:sldId id="282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E3FDE45-AF77-4B5C-9715-49D594BDF05E}" styleName="Stijl, licht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5DA37D80-6434-44D0-A028-1B22A696006F}" styleName="Stijl, licht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06" autoAdjust="0"/>
    <p:restoredTop sz="94660"/>
  </p:normalViewPr>
  <p:slideViewPr>
    <p:cSldViewPr snapToGrid="0">
      <p:cViewPr varScale="1">
        <p:scale>
          <a:sx n="194" d="100"/>
          <a:sy n="194" d="100"/>
        </p:scale>
        <p:origin x="163" y="3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microsoft.com/office/2015/10/relationships/revisionInfo" Target="revisionInfo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/>
              <a:t>Klikken om de ondertitelstijl van het model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5/20/2018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sche 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en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eraat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amkaart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fferte naamkaart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nl-NL"/>
              <a:t>Tekststijl van het model bewerken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ar of onwa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nl-NL"/>
              <a:t>Tekststijl van het model bewerken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5/20/2018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5/20/2018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5/20/2018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5/20/2018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8.png"/><Relationship Id="rId4" Type="http://schemas.openxmlformats.org/officeDocument/2006/relationships/image" Target="../media/image7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>
            <a:extLst>
              <a:ext uri="{FF2B5EF4-FFF2-40B4-BE49-F238E27FC236}">
                <a16:creationId xmlns:a16="http://schemas.microsoft.com/office/drawing/2014/main" id="{C6AF4B05-5919-4B19-940B-9074E0FC38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788" t="9091" r="-1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EB248D8-CF52-4E79-8818-CCF3E9CD55A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Freeform 5">
            <a:extLst>
              <a:ext uri="{FF2B5EF4-FFF2-40B4-BE49-F238E27FC236}">
                <a16:creationId xmlns:a16="http://schemas.microsoft.com/office/drawing/2014/main" id="{EE853D4C-8752-44E5-AD7A-063F8234AA3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5827529" y="660400"/>
            <a:ext cx="6381405" cy="6214533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17" name="Freeform 14">
            <a:extLst>
              <a:ext uri="{FF2B5EF4-FFF2-40B4-BE49-F238E27FC236}">
                <a16:creationId xmlns:a16="http://schemas.microsoft.com/office/drawing/2014/main" id="{73F69954-D4AA-45CE-A548-AEBF62E313A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81603" y="104899"/>
            <a:ext cx="6896713" cy="6005491"/>
          </a:xfrm>
          <a:custGeom>
            <a:avLst/>
            <a:gdLst>
              <a:gd name="connsiteX0" fmla="*/ 3912717 w 6896713"/>
              <a:gd name="connsiteY0" fmla="*/ 0 h 6005491"/>
              <a:gd name="connsiteX1" fmla="*/ 6679426 w 6896713"/>
              <a:gd name="connsiteY1" fmla="*/ 1146008 h 6005491"/>
              <a:gd name="connsiteX2" fmla="*/ 6896713 w 6896713"/>
              <a:gd name="connsiteY2" fmla="*/ 1385085 h 6005491"/>
              <a:gd name="connsiteX3" fmla="*/ 6896713 w 6896713"/>
              <a:gd name="connsiteY3" fmla="*/ 1431256 h 6005491"/>
              <a:gd name="connsiteX4" fmla="*/ 6657442 w 6896713"/>
              <a:gd name="connsiteY4" fmla="*/ 1167992 h 6005491"/>
              <a:gd name="connsiteX5" fmla="*/ 3912717 w 6896713"/>
              <a:gd name="connsiteY5" fmla="*/ 31089 h 6005491"/>
              <a:gd name="connsiteX6" fmla="*/ 31089 w 6896713"/>
              <a:gd name="connsiteY6" fmla="*/ 3912717 h 6005491"/>
              <a:gd name="connsiteX7" fmla="*/ 593046 w 6896713"/>
              <a:gd name="connsiteY7" fmla="*/ 5925483 h 6005491"/>
              <a:gd name="connsiteX8" fmla="*/ 633874 w 6896713"/>
              <a:gd name="connsiteY8" fmla="*/ 5989169 h 6005491"/>
              <a:gd name="connsiteX9" fmla="*/ 607415 w 6896713"/>
              <a:gd name="connsiteY9" fmla="*/ 6005491 h 6005491"/>
              <a:gd name="connsiteX10" fmla="*/ 566458 w 6896713"/>
              <a:gd name="connsiteY10" fmla="*/ 5941603 h 6005491"/>
              <a:gd name="connsiteX11" fmla="*/ 0 w 6896713"/>
              <a:gd name="connsiteY11" fmla="*/ 3912717 h 6005491"/>
              <a:gd name="connsiteX12" fmla="*/ 3912717 w 6896713"/>
              <a:gd name="connsiteY12" fmla="*/ 0 h 600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96713" h="6005491">
                <a:moveTo>
                  <a:pt x="3912717" y="0"/>
                </a:moveTo>
                <a:cubicBezTo>
                  <a:pt x="4993184" y="0"/>
                  <a:pt x="5971363" y="437946"/>
                  <a:pt x="6679426" y="1146008"/>
                </a:cubicBezTo>
                <a:lnTo>
                  <a:pt x="6896713" y="1385085"/>
                </a:lnTo>
                <a:lnTo>
                  <a:pt x="6896713" y="1431256"/>
                </a:lnTo>
                <a:lnTo>
                  <a:pt x="6657442" y="1167992"/>
                </a:lnTo>
                <a:cubicBezTo>
                  <a:pt x="5955006" y="465555"/>
                  <a:pt x="4984599" y="31089"/>
                  <a:pt x="3912717" y="31089"/>
                </a:cubicBezTo>
                <a:cubicBezTo>
                  <a:pt x="1768953" y="31089"/>
                  <a:pt x="31089" y="1768953"/>
                  <a:pt x="31089" y="3912717"/>
                </a:cubicBezTo>
                <a:cubicBezTo>
                  <a:pt x="31089" y="4649636"/>
                  <a:pt x="236442" y="5338592"/>
                  <a:pt x="593046" y="5925483"/>
                </a:cubicBezTo>
                <a:lnTo>
                  <a:pt x="633874" y="5989169"/>
                </a:lnTo>
                <a:lnTo>
                  <a:pt x="607415" y="6005491"/>
                </a:lnTo>
                <a:lnTo>
                  <a:pt x="566458" y="5941603"/>
                </a:lnTo>
                <a:cubicBezTo>
                  <a:pt x="206998" y="5350013"/>
                  <a:pt x="0" y="4655538"/>
                  <a:pt x="0" y="3912717"/>
                </a:cubicBezTo>
                <a:cubicBezTo>
                  <a:pt x="0" y="1751783"/>
                  <a:pt x="1751783" y="0"/>
                  <a:pt x="3912717" y="0"/>
                </a:cubicBezTo>
                <a:close/>
              </a:path>
            </a:pathLst>
          </a:custGeom>
          <a:solidFill>
            <a:srgbClr val="FFFFFF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068A9AF-AB93-401A-8CE9-F39578B3A7D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516018" y="331504"/>
            <a:ext cx="6675982" cy="5235326"/>
            <a:chOff x="5516018" y="331504"/>
            <a:chExt cx="6675982" cy="5235326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8884D755-D741-471A-A4CA-F50EF5B592D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66830" y="33150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415B122A-DB1B-47F1-9D17-7AAD12FDCC7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20000" flipH="1">
              <a:off x="9408861" y="3383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F5D230F-E76B-4836-8358-A102EEAE77E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40000" flipH="1">
              <a:off x="9551700" y="34763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2430D58-5160-48FC-8844-63C3E0B104B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360000" flipH="1">
              <a:off x="9688748" y="36808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35B9D0E-1620-4053-A7CC-0315832CBFC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540000" flipH="1">
              <a:off x="9824866" y="38922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384EAA0-3D9E-4D80-B921-03DB831EC67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660000" flipH="1">
              <a:off x="9966867" y="41754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47733966-4929-4D6A-9E07-2410580C029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780000" flipH="1">
              <a:off x="10104425" y="4458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0E0B5A27-B6CC-4E73-8D9A-3FEFD3FB687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900000" flipH="1">
              <a:off x="10240513" y="47948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EEA3C4E-D362-4242-9810-2D32F7E94C9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080000" flipH="1">
              <a:off x="10373882" y="52435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FB38A6C6-EFF5-4EE1-ADFE-B5F507B080F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200000" flipH="1">
              <a:off x="10505632" y="5706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9015C031-4320-4BBA-86BE-C1C67FBBA98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320000" flipH="1">
              <a:off x="10637382" y="62134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3E8CBF99-47D6-4D49-BB15-0D7BE834E29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440000" flipH="1">
              <a:off x="10760965" y="69043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AFE1EFA5-BC29-4544-8FD3-018ACD21219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620000" flipH="1">
              <a:off x="10888991" y="7550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E525904B-4221-4FAD-BE3E-44A63F3CE0B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740000" flipH="1">
              <a:off x="11010193" y="81974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DF82C6C7-DBDD-44C9-8FCF-ADED6B5B3BB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860000" flipH="1">
              <a:off x="11129014" y="89566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AC53B382-C708-47B5-AA1D-0BEC4F042B9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980000" flipH="1">
              <a:off x="11249872" y="9680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16953A60-0310-4285-8409-1D3868C9BB7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160000" flipH="1">
              <a:off x="11366875" y="104808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A3773B86-6265-4CC5-83C1-A09F76FEDC4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280000" flipH="1">
              <a:off x="11474058" y="113152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065C455-96CD-464F-BFF3-C22DBF3A0BF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400000" flipH="1">
              <a:off x="11583303" y="122179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4237F692-81B3-4CD6-972E-7796DD644C9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520000" flipH="1">
              <a:off x="11685344" y="132177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9ECA07D0-9E86-4A9B-BAB4-43493766AC9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700000" flipH="1">
              <a:off x="11787704" y="141763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18FA0748-B289-4275-B061-F24BC6DBB9D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820000" flipH="1">
              <a:off x="11880859" y="151793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A3ECAB31-E589-40F0-B92D-1D4BB1A1C05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940000" flipH="1">
              <a:off x="11969252" y="162743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6C59E4A1-C61A-41D0-AF5B-57D898401E6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3060000" flipH="1">
              <a:off x="12062016" y="173601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795CAE1B-7705-4527-ACE1-3A682722B98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2074680" y="1910249"/>
              <a:ext cx="117320" cy="82912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246A045C-2507-4310-A46F-3C24C36D578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2149943" y="2083594"/>
              <a:ext cx="39676" cy="21436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3D534929-5355-4FCC-B28D-23A2B339A47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80000" flipH="1">
              <a:off x="9127990" y="33425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FF81BF46-0D3A-4438-8EEE-6121B670CEA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00000" flipH="1">
              <a:off x="8987576" y="33663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80C3AD23-F5B5-4D59-8AC8-81D53B8B342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20000" flipH="1">
              <a:off x="8844859" y="35117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B9052C6B-3534-4A9B-B622-E8D5D13218E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40000" flipH="1">
              <a:off x="8706904" y="3657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E4D56ED8-876B-4EE6-B357-10A12B5BA92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720000" flipH="1">
              <a:off x="8568008" y="3878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E5D4CDC2-E214-4417-8095-5B2F91AEAB3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840000" flipH="1">
              <a:off x="8429112" y="41006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36C5CE46-26FC-41D6-A21C-F65C8789555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960000" flipH="1">
              <a:off x="8294968" y="4462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6C81983-24FD-4606-B8D4-469D7988020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080000" flipH="1">
              <a:off x="8160824" y="48237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741EB9C6-04B6-40DB-9DC7-D04A93BFD61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260000" flipH="1">
              <a:off x="8027689" y="53184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A871D9AB-A0B0-47A4-A672-76333E70550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380000" flipH="1">
              <a:off x="7894554" y="58132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9475B67C-4900-48BA-9B5E-B8757884B4E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500000" flipH="1">
              <a:off x="7761419" y="63079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2E1C3B6C-DA70-4290-8F39-6C593A18138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620000" flipH="1">
              <a:off x="7636645" y="68980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B0583374-799E-427C-B427-008CE921FF2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800000" flipH="1">
              <a:off x="7511871" y="75119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DE40998E-C5A3-492A-B12A-148AB0EBCE6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920000" flipH="1">
              <a:off x="7387899" y="81977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A9283048-DDA8-4BC4-B8CC-DF3C5A9F25B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040000" flipH="1">
              <a:off x="7268530" y="89316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1429CF45-D8B8-484C-9A56-6A827F458D0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160000" flipH="1">
              <a:off x="7152030" y="97658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2CD09BAD-3640-4C2C-BCFB-66168805805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340000" flipH="1">
              <a:off x="7041695" y="106002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1B8388B9-6E7F-4E4A-B6AF-DE7EC2A0051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460000" flipH="1">
              <a:off x="6931360" y="114346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9A142A50-C95A-4541-A313-EF1B19CEDD8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580000" flipH="1">
              <a:off x="6819070" y="123586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7E664D3E-3B0F-4769-9D06-0D2A9F7FDDC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700000" flipH="1">
              <a:off x="6721359" y="133274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0823FC98-39F7-48F1-9108-E89CF17858D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880000" flipH="1">
              <a:off x="6617467" y="14294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A531CA6A-5852-4AF8-9BB7-FB48A7ADFAA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000000" flipH="1">
              <a:off x="6520032" y="152728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76490D45-405E-42E8-8E75-FB40435E4D6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120000" flipH="1">
              <a:off x="6429579" y="164161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3655B4ED-0C84-4BED-B75C-7856E3FF4D5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240000" flipH="1">
              <a:off x="6340532" y="17504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98472CDE-C9A5-41FF-9F25-C11A4BC028C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420000" flipH="1">
              <a:off x="6261757" y="18601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B161A2FD-1C25-44BE-9436-0C75B67E350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540000" flipH="1">
              <a:off x="6184144" y="19796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8EB8AE4B-8581-470F-8F5F-3E4939381AA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660000" flipH="1">
              <a:off x="6106531" y="209906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043DADFF-BD52-4029-9501-239CF760063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780000" flipH="1">
              <a:off x="6043206" y="222255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64CEB4E7-E357-4D3C-A253-8A54191B5BF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960000" flipH="1">
              <a:off x="5978913" y="234430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3F8EEACB-8345-4632-BC96-621945A0182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080000" flipH="1">
              <a:off x="5912438" y="24706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1E32197A-D1A2-4A8B-A6D2-CAF590F2485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200000" flipH="1">
              <a:off x="5858875" y="260092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E3F8E170-186A-4D86-A017-B30FBECF697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320000" flipH="1">
              <a:off x="5808182" y="273404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249B6D74-07B1-4E0E-9BBA-1905247399F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500000" flipH="1">
              <a:off x="5773263" y="286686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B320448A-2320-459B-B975-71822DD385E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620000" flipH="1">
              <a:off x="5735963" y="300206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7B594DEB-FD2B-4FAF-A670-65C0355DAFF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740000" flipH="1">
              <a:off x="5700105" y="313891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FBCC1FEE-F2A2-4CBC-A937-65FB46A314B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860000" flipH="1">
              <a:off x="5665939" y="327548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ED32B9E3-91E7-419D-AF64-B8EF6424FD0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040000" flipH="1">
              <a:off x="5644476" y="341425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2004CD01-0FC5-4CD8-A1B4-CE11287753F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160000" flipH="1">
              <a:off x="5626530" y="35546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11FE5CA4-CBA0-4623-8CCA-9D340DFA3D2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280000" flipH="1">
              <a:off x="5616429" y="369183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F486D501-B2DE-45BD-8240-731D2EAA972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400000" flipH="1">
              <a:off x="5611319" y="38353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4AEAB6A1-C430-4444-99EF-4EEA3EC0C5E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580000" flipH="1">
              <a:off x="5608540" y="397572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FA6FDF40-BC01-4309-832B-B4E1C698BF6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700000" flipH="1">
              <a:off x="5605761" y="41160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4BD07185-1C9A-4B11-80A0-E2ED0D85FC8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820000" flipH="1">
              <a:off x="5624195" y="425421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432CFF46-1BB3-4160-9356-F224042C53B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940000" flipH="1">
              <a:off x="5642629" y="439235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2FE94851-EBB2-40D8-8D64-9822B6D62CE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120000" flipH="1">
              <a:off x="5654818" y="453638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DBBFF110-E54E-4FB1-B864-A4457C6CE75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240000" flipH="1">
              <a:off x="5684446" y="467136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5319A31A-8D57-4A81-9231-0AC53C6CDB1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360000" flipH="1">
              <a:off x="5714074" y="480873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768704F1-4068-46C9-ABC3-49FE3E0E1CC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480000" flipH="1">
              <a:off x="5748464" y="49484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F4FB8274-3C59-4C53-B2F4-813FD708EE5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660000" flipH="1">
              <a:off x="5792091" y="507760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C59F7020-06BC-4E19-A07A-C19993A92E9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780000" flipH="1">
              <a:off x="5847441" y="52112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B520646A-A14F-42EC-A5E7-6CBCE8910DF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900000" flipH="1">
              <a:off x="5900410" y="534245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1B65C275-E65F-4C36-8C20-BAF3CC74432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7020000" flipH="1">
              <a:off x="5955760" y="547369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DD83C8A2-B853-4C0C-A833-D3CED340BB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65299" y="809419"/>
            <a:ext cx="4513792" cy="2819398"/>
          </a:xfrm>
        </p:spPr>
        <p:txBody>
          <a:bodyPr>
            <a:normAutofit/>
          </a:bodyPr>
          <a:lstStyle/>
          <a:p>
            <a:r>
              <a:rPr lang="nl-BE" dirty="0"/>
              <a:t>USA Flight data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7C3B8B73-1701-4A4A-8677-3D82CA1671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7721" y="3516937"/>
            <a:ext cx="4812404" cy="224886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GB" sz="1400" dirty="0"/>
              <a:t>Project Big Data, Business Intelligence and NoSQL</a:t>
            </a:r>
          </a:p>
          <a:p>
            <a:pPr>
              <a:lnSpc>
                <a:spcPct val="90000"/>
              </a:lnSpc>
            </a:pPr>
            <a:r>
              <a:rPr lang="en-GB" sz="1400" dirty="0"/>
              <a:t>By</a:t>
            </a:r>
          </a:p>
          <a:p>
            <a:pPr>
              <a:lnSpc>
                <a:spcPct val="90000"/>
              </a:lnSpc>
            </a:pPr>
            <a:r>
              <a:rPr lang="en-GB" sz="1400" dirty="0"/>
              <a:t>Ishan Ameel</a:t>
            </a:r>
          </a:p>
          <a:p>
            <a:pPr>
              <a:lnSpc>
                <a:spcPct val="90000"/>
              </a:lnSpc>
            </a:pPr>
            <a:r>
              <a:rPr lang="en-GB" sz="1400" dirty="0"/>
              <a:t>Jonas Anseel</a:t>
            </a:r>
          </a:p>
          <a:p>
            <a:pPr>
              <a:lnSpc>
                <a:spcPct val="90000"/>
              </a:lnSpc>
            </a:pPr>
            <a:r>
              <a:rPr lang="en-GB" sz="1400" dirty="0"/>
              <a:t>Thomas </a:t>
            </a:r>
            <a:r>
              <a:rPr lang="en-GB" sz="1400" dirty="0" err="1"/>
              <a:t>Billiet</a:t>
            </a:r>
            <a:endParaRPr lang="en-GB" sz="1400" dirty="0"/>
          </a:p>
          <a:p>
            <a:pPr>
              <a:lnSpc>
                <a:spcPct val="90000"/>
              </a:lnSpc>
            </a:pPr>
            <a:r>
              <a:rPr lang="en-GB" sz="1400" dirty="0"/>
              <a:t>Sven  Depickere </a:t>
            </a:r>
          </a:p>
        </p:txBody>
      </p:sp>
    </p:spTree>
    <p:extLst>
      <p:ext uri="{BB962C8B-B14F-4D97-AF65-F5344CB8AC3E}">
        <p14:creationId xmlns:p14="http://schemas.microsoft.com/office/powerpoint/2010/main" val="32571840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64B9DF-01FA-466D-9BE7-BE0F838D2B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1" y="-111672"/>
            <a:ext cx="10131425" cy="1456267"/>
          </a:xfrm>
        </p:spPr>
        <p:txBody>
          <a:bodyPr/>
          <a:lstStyle/>
          <a:p>
            <a:r>
              <a:rPr lang="nl-BE" i="1" dirty="0" err="1"/>
              <a:t>What</a:t>
            </a:r>
            <a:r>
              <a:rPr lang="nl-BE" i="1" dirty="0"/>
              <a:t> are </a:t>
            </a:r>
            <a:r>
              <a:rPr lang="nl-BE" i="1" dirty="0" err="1"/>
              <a:t>the</a:t>
            </a:r>
            <a:r>
              <a:rPr lang="nl-BE" i="1" dirty="0"/>
              <a:t> hubs </a:t>
            </a:r>
            <a:r>
              <a:rPr lang="nl-BE" i="1" dirty="0" err="1"/>
              <a:t>for</a:t>
            </a:r>
            <a:r>
              <a:rPr lang="nl-BE" i="1" dirty="0"/>
              <a:t> </a:t>
            </a:r>
            <a:r>
              <a:rPr lang="nl-BE" i="1" dirty="0" err="1"/>
              <a:t>each</a:t>
            </a:r>
            <a:r>
              <a:rPr lang="nl-BE" i="1" dirty="0"/>
              <a:t> carrier?</a:t>
            </a:r>
            <a:endParaRPr lang="en-GB" dirty="0"/>
          </a:p>
        </p:txBody>
      </p:sp>
      <p:pic>
        <p:nvPicPr>
          <p:cNvPr id="5" name="Afbeelding 4" descr="C:\Users\svend\AppData\Local\Microsoft\Windows\INetCache\Content.Word\Hubs.png">
            <a:extLst>
              <a:ext uri="{FF2B5EF4-FFF2-40B4-BE49-F238E27FC236}">
                <a16:creationId xmlns:a16="http://schemas.microsoft.com/office/drawing/2014/main" id="{03F37D29-C404-4A3B-A210-4078A5F3297D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69" r="8712" b="54831"/>
          <a:stretch/>
        </p:blipFill>
        <p:spPr bwMode="auto">
          <a:xfrm>
            <a:off x="307449" y="1008993"/>
            <a:ext cx="11020551" cy="2715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Afbeelding 5" descr="C:\Users\svend\AppData\Local\Microsoft\Windows\INetCache\Content.Word\Hubs.png">
            <a:extLst>
              <a:ext uri="{FF2B5EF4-FFF2-40B4-BE49-F238E27FC236}">
                <a16:creationId xmlns:a16="http://schemas.microsoft.com/office/drawing/2014/main" id="{163F7C52-575C-4755-85D4-BDA603D6D007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444" r="8712" b="5460"/>
          <a:stretch/>
        </p:blipFill>
        <p:spPr bwMode="auto">
          <a:xfrm>
            <a:off x="307449" y="3945855"/>
            <a:ext cx="11020551" cy="272173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472523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el 2">
            <a:extLst>
              <a:ext uri="{FF2B5EF4-FFF2-40B4-BE49-F238E27FC236}">
                <a16:creationId xmlns:a16="http://schemas.microsoft.com/office/drawing/2014/main" id="{FB461E35-3579-4678-AF81-B984AE581A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5593848"/>
              </p:ext>
            </p:extLst>
          </p:nvPr>
        </p:nvGraphicFramePr>
        <p:xfrm>
          <a:off x="2001520" y="1884680"/>
          <a:ext cx="7498317" cy="4402836"/>
        </p:xfrm>
        <a:graphic>
          <a:graphicData uri="http://schemas.openxmlformats.org/drawingml/2006/table">
            <a:tbl>
              <a:tblPr firstRow="1" firstCol="1" bandRow="1">
                <a:tableStyleId>{0E3FDE45-AF77-4B5C-9715-49D594BDF05E}</a:tableStyleId>
              </a:tblPr>
              <a:tblGrid>
                <a:gridCol w="2498887">
                  <a:extLst>
                    <a:ext uri="{9D8B030D-6E8A-4147-A177-3AD203B41FA5}">
                      <a16:colId xmlns:a16="http://schemas.microsoft.com/office/drawing/2014/main" val="580943292"/>
                    </a:ext>
                  </a:extLst>
                </a:gridCol>
                <a:gridCol w="2499715">
                  <a:extLst>
                    <a:ext uri="{9D8B030D-6E8A-4147-A177-3AD203B41FA5}">
                      <a16:colId xmlns:a16="http://schemas.microsoft.com/office/drawing/2014/main" val="2004724298"/>
                    </a:ext>
                  </a:extLst>
                </a:gridCol>
                <a:gridCol w="2499715">
                  <a:extLst>
                    <a:ext uri="{9D8B030D-6E8A-4147-A177-3AD203B41FA5}">
                      <a16:colId xmlns:a16="http://schemas.microsoft.com/office/drawing/2014/main" val="3114347288"/>
                    </a:ext>
                  </a:extLst>
                </a:gridCol>
              </a:tblGrid>
              <a:tr h="239886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>
                          <a:effectLst/>
                        </a:rPr>
                        <a:t>Vliegtuig Maatschappij</a:t>
                      </a:r>
                      <a:endParaRPr lang="en-GB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9364" marR="8936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>
                          <a:effectLst/>
                        </a:rPr>
                        <a:t>Hubs van de grafiek</a:t>
                      </a:r>
                      <a:endParaRPr lang="en-GB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9364" marR="8936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>
                          <a:effectLst/>
                        </a:rPr>
                        <a:t>Main-hub</a:t>
                      </a:r>
                      <a:endParaRPr lang="en-GB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9364" marR="89364" marT="0" marB="0"/>
                </a:tc>
                <a:extLst>
                  <a:ext uri="{0D108BD9-81ED-4DB2-BD59-A6C34878D82A}">
                    <a16:rowId xmlns:a16="http://schemas.microsoft.com/office/drawing/2014/main" val="3077086300"/>
                  </a:ext>
                </a:extLst>
              </a:tr>
              <a:tr h="239886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>
                          <a:effectLst/>
                        </a:rPr>
                        <a:t>American Airlines (AA)</a:t>
                      </a:r>
                      <a:endParaRPr lang="en-GB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9364" marR="8936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>
                          <a:effectLst/>
                        </a:rPr>
                        <a:t>DFW</a:t>
                      </a:r>
                      <a:endParaRPr lang="en-GB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9364" marR="8936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>
                          <a:effectLst/>
                        </a:rPr>
                        <a:t>DFW</a:t>
                      </a:r>
                      <a:endParaRPr lang="en-GB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9364" marR="89364" marT="0" marB="0"/>
                </a:tc>
                <a:extLst>
                  <a:ext uri="{0D108BD9-81ED-4DB2-BD59-A6C34878D82A}">
                    <a16:rowId xmlns:a16="http://schemas.microsoft.com/office/drawing/2014/main" val="2055039353"/>
                  </a:ext>
                </a:extLst>
              </a:tr>
              <a:tr h="239886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>
                          <a:effectLst/>
                        </a:rPr>
                        <a:t>Alaska Airlines (AS)</a:t>
                      </a:r>
                      <a:endParaRPr lang="en-GB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9364" marR="8936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>
                          <a:effectLst/>
                        </a:rPr>
                        <a:t>SEA</a:t>
                      </a:r>
                      <a:endParaRPr lang="en-GB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9364" marR="8936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>
                          <a:effectLst/>
                        </a:rPr>
                        <a:t>SEA</a:t>
                      </a:r>
                      <a:endParaRPr lang="en-GB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9364" marR="89364" marT="0" marB="0"/>
                </a:tc>
                <a:extLst>
                  <a:ext uri="{0D108BD9-81ED-4DB2-BD59-A6C34878D82A}">
                    <a16:rowId xmlns:a16="http://schemas.microsoft.com/office/drawing/2014/main" val="2800796311"/>
                  </a:ext>
                </a:extLst>
              </a:tr>
              <a:tr h="239886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>
                          <a:effectLst/>
                        </a:rPr>
                        <a:t>Jetblue Airways (B6)</a:t>
                      </a:r>
                      <a:endParaRPr lang="en-GB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9364" marR="8936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>
                          <a:effectLst/>
                        </a:rPr>
                        <a:t>JFK</a:t>
                      </a:r>
                      <a:endParaRPr lang="en-GB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9364" marR="8936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>
                          <a:effectLst/>
                        </a:rPr>
                        <a:t>JFK</a:t>
                      </a:r>
                      <a:endParaRPr lang="en-GB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9364" marR="89364" marT="0" marB="0"/>
                </a:tc>
                <a:extLst>
                  <a:ext uri="{0D108BD9-81ED-4DB2-BD59-A6C34878D82A}">
                    <a16:rowId xmlns:a16="http://schemas.microsoft.com/office/drawing/2014/main" val="765578327"/>
                  </a:ext>
                </a:extLst>
              </a:tr>
              <a:tr h="239886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>
                          <a:effectLst/>
                        </a:rPr>
                        <a:t>Continental Airlines (CO)</a:t>
                      </a:r>
                      <a:endParaRPr lang="en-GB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9364" marR="8936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>
                          <a:effectLst/>
                        </a:rPr>
                        <a:t>IAH</a:t>
                      </a:r>
                      <a:endParaRPr lang="en-GB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9364" marR="8936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>
                          <a:effectLst/>
                        </a:rPr>
                        <a:t>IAH</a:t>
                      </a:r>
                      <a:endParaRPr lang="en-GB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9364" marR="89364" marT="0" marB="0"/>
                </a:tc>
                <a:extLst>
                  <a:ext uri="{0D108BD9-81ED-4DB2-BD59-A6C34878D82A}">
                    <a16:rowId xmlns:a16="http://schemas.microsoft.com/office/drawing/2014/main" val="1337082319"/>
                  </a:ext>
                </a:extLst>
              </a:tr>
              <a:tr h="239886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>
                          <a:effectLst/>
                        </a:rPr>
                        <a:t>Delta Airlines (DL)</a:t>
                      </a:r>
                      <a:endParaRPr lang="en-GB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9364" marR="8936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 dirty="0">
                          <a:effectLst/>
                        </a:rPr>
                        <a:t>ALT</a:t>
                      </a:r>
                      <a:endParaRPr lang="en-GB" sz="1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9364" marR="8936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 dirty="0">
                          <a:effectLst/>
                        </a:rPr>
                        <a:t>ALT</a:t>
                      </a:r>
                      <a:endParaRPr lang="en-GB" sz="1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9364" marR="89364" marT="0" marB="0"/>
                </a:tc>
                <a:extLst>
                  <a:ext uri="{0D108BD9-81ED-4DB2-BD59-A6C34878D82A}">
                    <a16:rowId xmlns:a16="http://schemas.microsoft.com/office/drawing/2014/main" val="1638878827"/>
                  </a:ext>
                </a:extLst>
              </a:tr>
              <a:tr h="239886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>
                          <a:effectLst/>
                        </a:rPr>
                        <a:t>ExpressJet Airlines (EV)</a:t>
                      </a:r>
                      <a:endParaRPr lang="en-GB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9364" marR="8936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 dirty="0">
                          <a:solidFill>
                            <a:srgbClr val="FF0000"/>
                          </a:solidFill>
                          <a:effectLst/>
                        </a:rPr>
                        <a:t>ALT</a:t>
                      </a:r>
                      <a:endParaRPr lang="en-GB" sz="15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9364" marR="8936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 dirty="0">
                          <a:solidFill>
                            <a:srgbClr val="FF0000"/>
                          </a:solidFill>
                          <a:effectLst/>
                        </a:rPr>
                        <a:t>IAH</a:t>
                      </a:r>
                      <a:endParaRPr lang="en-GB" sz="15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9364" marR="89364" marT="0" marB="0"/>
                </a:tc>
                <a:extLst>
                  <a:ext uri="{0D108BD9-81ED-4DB2-BD59-A6C34878D82A}">
                    <a16:rowId xmlns:a16="http://schemas.microsoft.com/office/drawing/2014/main" val="475839175"/>
                  </a:ext>
                </a:extLst>
              </a:tr>
              <a:tr h="239886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>
                          <a:effectLst/>
                        </a:rPr>
                        <a:t>Frontier Airlines (F9)</a:t>
                      </a:r>
                      <a:endParaRPr lang="en-GB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9364" marR="8936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>
                          <a:effectLst/>
                        </a:rPr>
                        <a:t>DEN</a:t>
                      </a:r>
                      <a:endParaRPr lang="en-GB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9364" marR="8936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>
                          <a:effectLst/>
                        </a:rPr>
                        <a:t>DEN</a:t>
                      </a:r>
                      <a:endParaRPr lang="en-GB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9364" marR="89364" marT="0" marB="0"/>
                </a:tc>
                <a:extLst>
                  <a:ext uri="{0D108BD9-81ED-4DB2-BD59-A6C34878D82A}">
                    <a16:rowId xmlns:a16="http://schemas.microsoft.com/office/drawing/2014/main" val="402900897"/>
                  </a:ext>
                </a:extLst>
              </a:tr>
              <a:tr h="239886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>
                          <a:effectLst/>
                        </a:rPr>
                        <a:t>AirTran Airways (FL)</a:t>
                      </a:r>
                      <a:endParaRPr lang="en-GB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9364" marR="8936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>
                          <a:effectLst/>
                        </a:rPr>
                        <a:t>ALT</a:t>
                      </a:r>
                      <a:endParaRPr lang="en-GB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9364" marR="8936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>
                          <a:effectLst/>
                        </a:rPr>
                        <a:t>ATL</a:t>
                      </a:r>
                      <a:endParaRPr lang="en-GB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9364" marR="89364" marT="0" marB="0"/>
                </a:tc>
                <a:extLst>
                  <a:ext uri="{0D108BD9-81ED-4DB2-BD59-A6C34878D82A}">
                    <a16:rowId xmlns:a16="http://schemas.microsoft.com/office/drawing/2014/main" val="208105237"/>
                  </a:ext>
                </a:extLst>
              </a:tr>
              <a:tr h="239886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>
                          <a:effectLst/>
                        </a:rPr>
                        <a:t>Hawaiian Airlines (HA)</a:t>
                      </a:r>
                      <a:endParaRPr lang="en-GB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9364" marR="8936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>
                          <a:effectLst/>
                        </a:rPr>
                        <a:t>HNL</a:t>
                      </a:r>
                      <a:endParaRPr lang="en-GB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9364" marR="8936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>
                          <a:effectLst/>
                        </a:rPr>
                        <a:t>HNL</a:t>
                      </a:r>
                      <a:endParaRPr lang="en-GB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9364" marR="89364" marT="0" marB="0"/>
                </a:tc>
                <a:extLst>
                  <a:ext uri="{0D108BD9-81ED-4DB2-BD59-A6C34878D82A}">
                    <a16:rowId xmlns:a16="http://schemas.microsoft.com/office/drawing/2014/main" val="4292985189"/>
                  </a:ext>
                </a:extLst>
              </a:tr>
              <a:tr h="239886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>
                          <a:effectLst/>
                        </a:rPr>
                        <a:t>Envoy Air (MQ)</a:t>
                      </a:r>
                      <a:endParaRPr lang="en-GB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9364" marR="8936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 dirty="0">
                          <a:solidFill>
                            <a:srgbClr val="FF0000"/>
                          </a:solidFill>
                          <a:effectLst/>
                        </a:rPr>
                        <a:t>ORD</a:t>
                      </a:r>
                      <a:endParaRPr lang="en-GB" sz="15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9364" marR="8936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>
                          <a:solidFill>
                            <a:srgbClr val="FF0000"/>
                          </a:solidFill>
                          <a:effectLst/>
                        </a:rPr>
                        <a:t>DFW</a:t>
                      </a:r>
                      <a:endParaRPr lang="en-GB" sz="150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9364" marR="89364" marT="0" marB="0"/>
                </a:tc>
                <a:extLst>
                  <a:ext uri="{0D108BD9-81ED-4DB2-BD59-A6C34878D82A}">
                    <a16:rowId xmlns:a16="http://schemas.microsoft.com/office/drawing/2014/main" val="488296885"/>
                  </a:ext>
                </a:extLst>
              </a:tr>
              <a:tr h="239886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>
                          <a:effectLst/>
                        </a:rPr>
                        <a:t>SkyWest Airlines (OO)</a:t>
                      </a:r>
                      <a:endParaRPr lang="en-GB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9364" marR="8936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>
                          <a:solidFill>
                            <a:srgbClr val="FF0000"/>
                          </a:solidFill>
                          <a:effectLst/>
                        </a:rPr>
                        <a:t>SLC</a:t>
                      </a:r>
                      <a:endParaRPr lang="en-GB" sz="150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9364" marR="8936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 dirty="0">
                          <a:solidFill>
                            <a:srgbClr val="FF0000"/>
                          </a:solidFill>
                          <a:effectLst/>
                        </a:rPr>
                        <a:t>LAX</a:t>
                      </a:r>
                      <a:endParaRPr lang="en-GB" sz="15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9364" marR="89364" marT="0" marB="0"/>
                </a:tc>
                <a:extLst>
                  <a:ext uri="{0D108BD9-81ED-4DB2-BD59-A6C34878D82A}">
                    <a16:rowId xmlns:a16="http://schemas.microsoft.com/office/drawing/2014/main" val="4110514363"/>
                  </a:ext>
                </a:extLst>
              </a:tr>
              <a:tr h="239886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>
                          <a:effectLst/>
                        </a:rPr>
                        <a:t>United Airlines (UA)</a:t>
                      </a:r>
                      <a:endParaRPr lang="en-GB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9364" marR="8936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>
                          <a:effectLst/>
                        </a:rPr>
                        <a:t>ORD</a:t>
                      </a:r>
                      <a:endParaRPr lang="en-GB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9364" marR="8936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>
                          <a:effectLst/>
                        </a:rPr>
                        <a:t>ORD</a:t>
                      </a:r>
                      <a:endParaRPr lang="en-GB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9364" marR="89364" marT="0" marB="0"/>
                </a:tc>
                <a:extLst>
                  <a:ext uri="{0D108BD9-81ED-4DB2-BD59-A6C34878D82A}">
                    <a16:rowId xmlns:a16="http://schemas.microsoft.com/office/drawing/2014/main" val="411215538"/>
                  </a:ext>
                </a:extLst>
              </a:tr>
              <a:tr h="239886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>
                          <a:effectLst/>
                        </a:rPr>
                        <a:t>US Airways (US)</a:t>
                      </a:r>
                      <a:endParaRPr lang="en-GB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9364" marR="8936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>
                          <a:effectLst/>
                        </a:rPr>
                        <a:t>CLT</a:t>
                      </a:r>
                      <a:endParaRPr lang="en-GB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9364" marR="8936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>
                          <a:effectLst/>
                        </a:rPr>
                        <a:t>CLT</a:t>
                      </a:r>
                      <a:endParaRPr lang="en-GB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9364" marR="89364" marT="0" marB="0"/>
                </a:tc>
                <a:extLst>
                  <a:ext uri="{0D108BD9-81ED-4DB2-BD59-A6C34878D82A}">
                    <a16:rowId xmlns:a16="http://schemas.microsoft.com/office/drawing/2014/main" val="1003496655"/>
                  </a:ext>
                </a:extLst>
              </a:tr>
              <a:tr h="239886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>
                          <a:effectLst/>
                        </a:rPr>
                        <a:t>Virgin America (VX)</a:t>
                      </a:r>
                      <a:endParaRPr lang="en-GB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9364" marR="8936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>
                          <a:effectLst/>
                        </a:rPr>
                        <a:t>SFO</a:t>
                      </a:r>
                      <a:endParaRPr lang="en-GB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9364" marR="8936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>
                          <a:effectLst/>
                        </a:rPr>
                        <a:t>SFO</a:t>
                      </a:r>
                      <a:endParaRPr lang="en-GB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9364" marR="89364" marT="0" marB="0"/>
                </a:tc>
                <a:extLst>
                  <a:ext uri="{0D108BD9-81ED-4DB2-BD59-A6C34878D82A}">
                    <a16:rowId xmlns:a16="http://schemas.microsoft.com/office/drawing/2014/main" val="1616492684"/>
                  </a:ext>
                </a:extLst>
              </a:tr>
              <a:tr h="239886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>
                          <a:effectLst/>
                        </a:rPr>
                        <a:t>Southwest Airlines (WN)</a:t>
                      </a:r>
                      <a:endParaRPr lang="en-GB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9364" marR="8936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>
                          <a:effectLst/>
                        </a:rPr>
                        <a:t>MDW</a:t>
                      </a:r>
                      <a:endParaRPr lang="en-GB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9364" marR="8936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>
                          <a:effectLst/>
                        </a:rPr>
                        <a:t>MDW</a:t>
                      </a:r>
                      <a:endParaRPr lang="en-GB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9364" marR="89364" marT="0" marB="0"/>
                </a:tc>
                <a:extLst>
                  <a:ext uri="{0D108BD9-81ED-4DB2-BD59-A6C34878D82A}">
                    <a16:rowId xmlns:a16="http://schemas.microsoft.com/office/drawing/2014/main" val="2777921060"/>
                  </a:ext>
                </a:extLst>
              </a:tr>
              <a:tr h="239886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>
                          <a:effectLst/>
                        </a:rPr>
                        <a:t>JetSuite (XE)</a:t>
                      </a:r>
                      <a:endParaRPr lang="en-GB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9364" marR="8936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>
                          <a:effectLst/>
                        </a:rPr>
                        <a:t>IAH</a:t>
                      </a:r>
                      <a:endParaRPr lang="en-GB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9364" marR="8936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>
                          <a:effectLst/>
                        </a:rPr>
                        <a:t>IAH</a:t>
                      </a:r>
                      <a:endParaRPr lang="en-GB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9364" marR="89364" marT="0" marB="0"/>
                </a:tc>
                <a:extLst>
                  <a:ext uri="{0D108BD9-81ED-4DB2-BD59-A6C34878D82A}">
                    <a16:rowId xmlns:a16="http://schemas.microsoft.com/office/drawing/2014/main" val="319180551"/>
                  </a:ext>
                </a:extLst>
              </a:tr>
              <a:tr h="239886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>
                          <a:effectLst/>
                        </a:rPr>
                        <a:t>Mesa Airlines (YV)</a:t>
                      </a:r>
                      <a:endParaRPr lang="en-GB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9364" marR="8936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>
                          <a:solidFill>
                            <a:srgbClr val="FF0000"/>
                          </a:solidFill>
                          <a:effectLst/>
                        </a:rPr>
                        <a:t>CLT</a:t>
                      </a:r>
                      <a:endParaRPr lang="en-GB" sz="150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9364" marR="8936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 dirty="0">
                          <a:solidFill>
                            <a:srgbClr val="FF0000"/>
                          </a:solidFill>
                          <a:effectLst/>
                        </a:rPr>
                        <a:t>PHX</a:t>
                      </a:r>
                      <a:endParaRPr lang="en-GB" sz="15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9364" marR="89364" marT="0" marB="0"/>
                </a:tc>
                <a:extLst>
                  <a:ext uri="{0D108BD9-81ED-4DB2-BD59-A6C34878D82A}">
                    <a16:rowId xmlns:a16="http://schemas.microsoft.com/office/drawing/2014/main" val="1726188330"/>
                  </a:ext>
                </a:extLst>
              </a:tr>
            </a:tbl>
          </a:graphicData>
        </a:graphic>
      </p:graphicFrame>
      <p:sp>
        <p:nvSpPr>
          <p:cNvPr id="5" name="Titel 4">
            <a:extLst>
              <a:ext uri="{FF2B5EF4-FFF2-40B4-BE49-F238E27FC236}">
                <a16:creationId xmlns:a16="http://schemas.microsoft.com/office/drawing/2014/main" id="{634A1336-EFFD-408F-BEDF-8A4E2199F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Conclusion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256223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1BE7CB7-24DC-41D6-9BC1-CE530272831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4" name="Afbeelding 3" descr="C:\Users\svend\AppData\Local\Microsoft\Windows\INetCache\Content.Word\Flight minutes between 2011-2012 per airliner.png">
            <a:extLst>
              <a:ext uri="{FF2B5EF4-FFF2-40B4-BE49-F238E27FC236}">
                <a16:creationId xmlns:a16="http://schemas.microsoft.com/office/drawing/2014/main" id="{4C646FB1-6A97-4343-A8BB-71759BE701D0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43" r="8386" b="27521"/>
          <a:stretch/>
        </p:blipFill>
        <p:spPr bwMode="auto">
          <a:xfrm>
            <a:off x="508544" y="276159"/>
            <a:ext cx="11267651" cy="4658447"/>
          </a:xfrm>
          <a:prstGeom prst="roundRect">
            <a:avLst>
              <a:gd name="adj" fmla="val 4380"/>
            </a:avLst>
          </a:prstGeom>
          <a:noFill/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37B887D-3765-41DC-B2F1-9CF0AA7EBD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585" y="5354384"/>
            <a:ext cx="10905069" cy="1150373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r"/>
            <a:r>
              <a:rPr lang="nl-BE" i="1" dirty="0"/>
              <a:t>The </a:t>
            </a:r>
            <a:r>
              <a:rPr lang="nl-BE" i="1" dirty="0" err="1"/>
              <a:t>total</a:t>
            </a:r>
            <a:r>
              <a:rPr lang="nl-BE" i="1" dirty="0"/>
              <a:t> </a:t>
            </a:r>
            <a:r>
              <a:rPr lang="nl-BE" i="1" dirty="0" err="1"/>
              <a:t>amount</a:t>
            </a:r>
            <a:r>
              <a:rPr lang="nl-BE" i="1" dirty="0"/>
              <a:t> of </a:t>
            </a:r>
            <a:r>
              <a:rPr lang="nl-BE" i="1" dirty="0" err="1"/>
              <a:t>scheduled</a:t>
            </a:r>
            <a:r>
              <a:rPr lang="nl-BE" i="1" dirty="0"/>
              <a:t> flight time </a:t>
            </a:r>
            <a:r>
              <a:rPr lang="nl-BE" i="1" dirty="0" err="1"/>
              <a:t>compared</a:t>
            </a:r>
            <a:r>
              <a:rPr lang="nl-BE" i="1" dirty="0"/>
              <a:t> </a:t>
            </a:r>
            <a:r>
              <a:rPr lang="nl-BE" i="1" dirty="0" err="1"/>
              <a:t>to</a:t>
            </a:r>
            <a:r>
              <a:rPr lang="nl-BE" i="1" dirty="0"/>
              <a:t> </a:t>
            </a:r>
            <a:r>
              <a:rPr lang="nl-BE" i="1" dirty="0" err="1"/>
              <a:t>the</a:t>
            </a:r>
            <a:r>
              <a:rPr lang="nl-BE" i="1" dirty="0"/>
              <a:t> </a:t>
            </a:r>
            <a:r>
              <a:rPr lang="nl-BE" i="1" dirty="0" err="1"/>
              <a:t>actual</a:t>
            </a:r>
            <a:r>
              <a:rPr lang="nl-BE" i="1" dirty="0"/>
              <a:t> flight time per carrier from 2011 </a:t>
            </a:r>
            <a:r>
              <a:rPr lang="nl-BE" i="1" dirty="0" err="1"/>
              <a:t>to</a:t>
            </a:r>
            <a:r>
              <a:rPr lang="nl-BE" i="1" dirty="0"/>
              <a:t> 2012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9398677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A9487CD-7D0F-41CA-BC10-EA03D14049D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6" name="Afbeelding 5" descr="C:\Users\svend\AppData\Local\Microsoft\Windows\INetCache\Content.Word\How many turns around the world.png">
            <a:extLst>
              <a:ext uri="{FF2B5EF4-FFF2-40B4-BE49-F238E27FC236}">
                <a16:creationId xmlns:a16="http://schemas.microsoft.com/office/drawing/2014/main" id="{2EDCCA54-EE25-4510-B16A-DB3DB75DDCAF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87" r="8659" b="28924"/>
          <a:stretch/>
        </p:blipFill>
        <p:spPr bwMode="auto">
          <a:xfrm>
            <a:off x="286466" y="205054"/>
            <a:ext cx="11521905" cy="4682257"/>
          </a:xfrm>
          <a:prstGeom prst="roundRect">
            <a:avLst>
              <a:gd name="adj" fmla="val 4380"/>
            </a:avLst>
          </a:prstGeom>
          <a:noFill/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BEFE9767-0772-42D8-838F-69D0938AA1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877" y="6264457"/>
            <a:ext cx="10127192" cy="931341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r"/>
            <a:r>
              <a:rPr lang="en-GB" b="1" i="1" dirty="0"/>
              <a:t>How many turns around the world could you travel from the total flown km per carrier from 2011 to 2012</a:t>
            </a:r>
            <a:br>
              <a:rPr lang="en-GB" b="1" dirty="0"/>
            </a:b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8753462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B1BE7CB7-24DC-41D6-9BC1-CE530272831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7" name="Afbeelding 6" descr="C:\Users\svend\AppData\Local\Microsoft\Windows\INetCache\Content.Word\Flight distance compared to the flight time.png">
            <a:extLst>
              <a:ext uri="{FF2B5EF4-FFF2-40B4-BE49-F238E27FC236}">
                <a16:creationId xmlns:a16="http://schemas.microsoft.com/office/drawing/2014/main" id="{BC15C206-5219-4961-8CC2-9E260FC27A07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89" r="8696"/>
          <a:stretch/>
        </p:blipFill>
        <p:spPr bwMode="auto">
          <a:xfrm>
            <a:off x="1264919" y="228600"/>
            <a:ext cx="9065436" cy="5328686"/>
          </a:xfrm>
          <a:prstGeom prst="roundRect">
            <a:avLst>
              <a:gd name="adj" fmla="val 4380"/>
            </a:avLst>
          </a:prstGeom>
          <a:noFill/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0564594-CCA7-486E-84F8-CBB60324E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9866" y="5703818"/>
            <a:ext cx="10127192" cy="931341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r"/>
            <a:r>
              <a:rPr lang="nl-BE" i="1" dirty="0"/>
              <a:t>The </a:t>
            </a:r>
            <a:r>
              <a:rPr lang="nl-BE" i="1" dirty="0" err="1"/>
              <a:t>fight</a:t>
            </a:r>
            <a:r>
              <a:rPr lang="nl-BE" i="1" dirty="0"/>
              <a:t> </a:t>
            </a:r>
            <a:r>
              <a:rPr lang="nl-BE" i="1" dirty="0" err="1"/>
              <a:t>distance</a:t>
            </a:r>
            <a:r>
              <a:rPr lang="nl-BE" i="1" dirty="0"/>
              <a:t> </a:t>
            </a:r>
            <a:r>
              <a:rPr lang="nl-BE" i="1" dirty="0" err="1"/>
              <a:t>compared</a:t>
            </a:r>
            <a:r>
              <a:rPr lang="nl-BE" i="1" dirty="0"/>
              <a:t> </a:t>
            </a:r>
            <a:r>
              <a:rPr lang="nl-BE" i="1" dirty="0" err="1"/>
              <a:t>to</a:t>
            </a:r>
            <a:r>
              <a:rPr lang="nl-BE" i="1" dirty="0"/>
              <a:t> </a:t>
            </a:r>
            <a:r>
              <a:rPr lang="nl-BE" i="1" dirty="0" err="1"/>
              <a:t>the</a:t>
            </a:r>
            <a:r>
              <a:rPr lang="nl-BE" i="1" dirty="0"/>
              <a:t> </a:t>
            </a:r>
            <a:r>
              <a:rPr lang="nl-BE" i="1" dirty="0" err="1"/>
              <a:t>scheduled</a:t>
            </a:r>
            <a:r>
              <a:rPr lang="nl-BE" i="1" dirty="0"/>
              <a:t> flight time per carrier</a:t>
            </a:r>
            <a:endParaRPr lang="en-US" sz="4000" dirty="0"/>
          </a:p>
        </p:txBody>
      </p:sp>
      <p:pic>
        <p:nvPicPr>
          <p:cNvPr id="10" name="Afbeelding 9" descr="C:\Users\svend\AppData\Local\Microsoft\Windows\INetCache\Content.Word\Flight distance compared to the flight time.png">
            <a:extLst>
              <a:ext uri="{FF2B5EF4-FFF2-40B4-BE49-F238E27FC236}">
                <a16:creationId xmlns:a16="http://schemas.microsoft.com/office/drawing/2014/main" id="{424501DA-7977-4E92-8ED5-341FB3CCC81B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24" r="5337" b="63140"/>
          <a:stretch/>
        </p:blipFill>
        <p:spPr bwMode="auto">
          <a:xfrm>
            <a:off x="10790404" y="897974"/>
            <a:ext cx="682951" cy="37873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437897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E9C61CB-9178-4744-9A33-3D634EF490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081" y="248073"/>
            <a:ext cx="10131425" cy="1456267"/>
          </a:xfrm>
        </p:spPr>
        <p:txBody>
          <a:bodyPr>
            <a:normAutofit fontScale="90000"/>
          </a:bodyPr>
          <a:lstStyle/>
          <a:p>
            <a:r>
              <a:rPr lang="en-GB" b="1" dirty="0"/>
              <a:t>Per carrier what are the most popular departure states and arrival states</a:t>
            </a:r>
            <a:br>
              <a:rPr lang="en-GB" b="1" dirty="0"/>
            </a:br>
            <a:endParaRPr lang="en-GB" dirty="0"/>
          </a:p>
        </p:txBody>
      </p:sp>
      <p:pic>
        <p:nvPicPr>
          <p:cNvPr id="6" name="Afbeelding 5" descr="C:\Users\svend\AppData\Local\Microsoft\Windows\INetCache\Content.Word\States Departure and Arrival.png">
            <a:extLst>
              <a:ext uri="{FF2B5EF4-FFF2-40B4-BE49-F238E27FC236}">
                <a16:creationId xmlns:a16="http://schemas.microsoft.com/office/drawing/2014/main" id="{6E606CCE-9980-4178-B2BD-1902B90DF814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51" r="8370" b="54832"/>
          <a:stretch/>
        </p:blipFill>
        <p:spPr bwMode="auto">
          <a:xfrm>
            <a:off x="366641" y="1344011"/>
            <a:ext cx="10414793" cy="25264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Afbeelding 6" descr="C:\Users\svend\AppData\Local\Microsoft\Windows\INetCache\Content.Word\States Departure and Arrival.png">
            <a:extLst>
              <a:ext uri="{FF2B5EF4-FFF2-40B4-BE49-F238E27FC236}">
                <a16:creationId xmlns:a16="http://schemas.microsoft.com/office/drawing/2014/main" id="{4011E9C3-7E87-4E21-A364-2EEDFF823D1E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172" b="80628"/>
          <a:stretch/>
        </p:blipFill>
        <p:spPr bwMode="auto">
          <a:xfrm>
            <a:off x="11134396" y="2097982"/>
            <a:ext cx="825237" cy="101854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Afbeelding 7" descr="C:\Users\svend\AppData\Local\Microsoft\Windows\INetCache\Content.Word\States Departure and Arrival.png">
            <a:extLst>
              <a:ext uri="{FF2B5EF4-FFF2-40B4-BE49-F238E27FC236}">
                <a16:creationId xmlns:a16="http://schemas.microsoft.com/office/drawing/2014/main" id="{6A0075F1-AE9E-4F01-8F75-1AEF691E8335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444" r="8370" b="5556"/>
          <a:stretch/>
        </p:blipFill>
        <p:spPr bwMode="auto">
          <a:xfrm>
            <a:off x="366641" y="4182388"/>
            <a:ext cx="10414793" cy="2557369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Afbeelding 8" descr="C:\Users\svend\AppData\Local\Microsoft\Windows\INetCache\Content.Word\States Departure and Arrival.png">
            <a:extLst>
              <a:ext uri="{FF2B5EF4-FFF2-40B4-BE49-F238E27FC236}">
                <a16:creationId xmlns:a16="http://schemas.microsoft.com/office/drawing/2014/main" id="{9897F69C-0E46-4435-B51D-E4D2435C2513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172" t="19179" b="62367"/>
          <a:stretch/>
        </p:blipFill>
        <p:spPr bwMode="auto">
          <a:xfrm>
            <a:off x="11134396" y="4763639"/>
            <a:ext cx="825238" cy="9702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383801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A7BE48-18B5-4AE1-BD1F-7B65BC7658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CONCLUSIONS</a:t>
            </a:r>
            <a:endParaRPr lang="en-GB" dirty="0"/>
          </a:p>
        </p:txBody>
      </p:sp>
      <p:graphicFrame>
        <p:nvGraphicFramePr>
          <p:cNvPr id="4" name="Tabel 3">
            <a:extLst>
              <a:ext uri="{FF2B5EF4-FFF2-40B4-BE49-F238E27FC236}">
                <a16:creationId xmlns:a16="http://schemas.microsoft.com/office/drawing/2014/main" id="{22461DDB-FBB5-452B-B15B-7B0E030468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3974116"/>
              </p:ext>
            </p:extLst>
          </p:nvPr>
        </p:nvGraphicFramePr>
        <p:xfrm>
          <a:off x="1539240" y="1812264"/>
          <a:ext cx="7649212" cy="4403736"/>
        </p:xfrm>
        <a:graphic>
          <a:graphicData uri="http://schemas.openxmlformats.org/drawingml/2006/table">
            <a:tbl>
              <a:tblPr firstRow="1" firstCol="1" bandRow="1">
                <a:tableStyleId>{5DA37D80-6434-44D0-A028-1B22A696006F}</a:tableStyleId>
              </a:tblPr>
              <a:tblGrid>
                <a:gridCol w="2549174">
                  <a:extLst>
                    <a:ext uri="{9D8B030D-6E8A-4147-A177-3AD203B41FA5}">
                      <a16:colId xmlns:a16="http://schemas.microsoft.com/office/drawing/2014/main" val="2530550924"/>
                    </a:ext>
                  </a:extLst>
                </a:gridCol>
                <a:gridCol w="2550019">
                  <a:extLst>
                    <a:ext uri="{9D8B030D-6E8A-4147-A177-3AD203B41FA5}">
                      <a16:colId xmlns:a16="http://schemas.microsoft.com/office/drawing/2014/main" val="3163299546"/>
                    </a:ext>
                  </a:extLst>
                </a:gridCol>
                <a:gridCol w="2550019">
                  <a:extLst>
                    <a:ext uri="{9D8B030D-6E8A-4147-A177-3AD203B41FA5}">
                      <a16:colId xmlns:a16="http://schemas.microsoft.com/office/drawing/2014/main" val="2547818728"/>
                    </a:ext>
                  </a:extLst>
                </a:gridCol>
              </a:tblGrid>
              <a:tr h="244652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 dirty="0">
                          <a:effectLst/>
                        </a:rPr>
                        <a:t>Vliegtuig Maatschappij</a:t>
                      </a:r>
                      <a:endParaRPr lang="en-GB" sz="1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1163" marR="9116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>
                          <a:effectLst/>
                        </a:rPr>
                        <a:t>Vertrokken vluchten</a:t>
                      </a:r>
                      <a:endParaRPr lang="en-GB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1163" marR="9116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>
                          <a:effectLst/>
                        </a:rPr>
                        <a:t>Gelande vluchten</a:t>
                      </a:r>
                      <a:endParaRPr lang="en-GB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1163" marR="91163" marT="0" marB="0"/>
                </a:tc>
                <a:extLst>
                  <a:ext uri="{0D108BD9-81ED-4DB2-BD59-A6C34878D82A}">
                    <a16:rowId xmlns:a16="http://schemas.microsoft.com/office/drawing/2014/main" val="1863207446"/>
                  </a:ext>
                </a:extLst>
              </a:tr>
              <a:tr h="244652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>
                          <a:effectLst/>
                        </a:rPr>
                        <a:t>American Airlines (AA)</a:t>
                      </a:r>
                      <a:endParaRPr lang="en-GB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1163" marR="9116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 dirty="0">
                          <a:solidFill>
                            <a:srgbClr val="FF0000"/>
                          </a:solidFill>
                          <a:effectLst/>
                        </a:rPr>
                        <a:t>300 027</a:t>
                      </a:r>
                      <a:endParaRPr lang="en-GB" sz="15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1163" marR="9116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 dirty="0">
                          <a:effectLst/>
                        </a:rPr>
                        <a:t>299 378</a:t>
                      </a:r>
                      <a:endParaRPr lang="en-GB" sz="1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1163" marR="91163" marT="0" marB="0"/>
                </a:tc>
                <a:extLst>
                  <a:ext uri="{0D108BD9-81ED-4DB2-BD59-A6C34878D82A}">
                    <a16:rowId xmlns:a16="http://schemas.microsoft.com/office/drawing/2014/main" val="4086672950"/>
                  </a:ext>
                </a:extLst>
              </a:tr>
              <a:tr h="244652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>
                          <a:effectLst/>
                        </a:rPr>
                        <a:t>Alaska Airlines (AS)</a:t>
                      </a:r>
                      <a:endParaRPr lang="en-GB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1163" marR="9116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>
                          <a:effectLst/>
                        </a:rPr>
                        <a:t>82 649</a:t>
                      </a:r>
                      <a:endParaRPr lang="en-GB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1163" marR="9116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 dirty="0">
                          <a:solidFill>
                            <a:srgbClr val="FF0000"/>
                          </a:solidFill>
                          <a:effectLst/>
                        </a:rPr>
                        <a:t>84 172</a:t>
                      </a:r>
                      <a:endParaRPr lang="en-GB" sz="15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1163" marR="91163" marT="0" marB="0"/>
                </a:tc>
                <a:extLst>
                  <a:ext uri="{0D108BD9-81ED-4DB2-BD59-A6C34878D82A}">
                    <a16:rowId xmlns:a16="http://schemas.microsoft.com/office/drawing/2014/main" val="1431414421"/>
                  </a:ext>
                </a:extLst>
              </a:tr>
              <a:tr h="244652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>
                          <a:effectLst/>
                        </a:rPr>
                        <a:t>Jetblue Airways (B6)</a:t>
                      </a:r>
                      <a:endParaRPr lang="en-GB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1163" marR="9116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 dirty="0">
                          <a:solidFill>
                            <a:srgbClr val="FF0000"/>
                          </a:solidFill>
                          <a:effectLst/>
                        </a:rPr>
                        <a:t>104 314</a:t>
                      </a:r>
                      <a:endParaRPr lang="en-GB" sz="15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1163" marR="9116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>
                          <a:effectLst/>
                        </a:rPr>
                        <a:t>103 419</a:t>
                      </a:r>
                      <a:endParaRPr lang="en-GB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1163" marR="91163" marT="0" marB="0"/>
                </a:tc>
                <a:extLst>
                  <a:ext uri="{0D108BD9-81ED-4DB2-BD59-A6C34878D82A}">
                    <a16:rowId xmlns:a16="http://schemas.microsoft.com/office/drawing/2014/main" val="2681405802"/>
                  </a:ext>
                </a:extLst>
              </a:tr>
              <a:tr h="244652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>
                          <a:effectLst/>
                        </a:rPr>
                        <a:t>Continental Airlines (CO)</a:t>
                      </a:r>
                      <a:endParaRPr lang="en-GB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1163" marR="9116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>
                          <a:effectLst/>
                        </a:rPr>
                        <a:t>77 014</a:t>
                      </a:r>
                      <a:endParaRPr lang="en-GB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1163" marR="9116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>
                          <a:solidFill>
                            <a:srgbClr val="FF0000"/>
                          </a:solidFill>
                          <a:effectLst/>
                        </a:rPr>
                        <a:t>77 157</a:t>
                      </a:r>
                      <a:endParaRPr lang="en-GB" sz="150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1163" marR="91163" marT="0" marB="0"/>
                </a:tc>
                <a:extLst>
                  <a:ext uri="{0D108BD9-81ED-4DB2-BD59-A6C34878D82A}">
                    <a16:rowId xmlns:a16="http://schemas.microsoft.com/office/drawing/2014/main" val="3255606232"/>
                  </a:ext>
                </a:extLst>
              </a:tr>
              <a:tr h="244652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>
                          <a:effectLst/>
                        </a:rPr>
                        <a:t>Delta Airlines (DL)</a:t>
                      </a:r>
                      <a:endParaRPr lang="en-GB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1163" marR="9116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>
                          <a:effectLst/>
                        </a:rPr>
                        <a:t>353 151</a:t>
                      </a:r>
                      <a:endParaRPr lang="en-GB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1163" marR="9116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 b="1" i="1" u="sng" dirty="0">
                          <a:solidFill>
                            <a:srgbClr val="FF0000"/>
                          </a:solidFill>
                          <a:effectLst/>
                        </a:rPr>
                        <a:t>348 910</a:t>
                      </a:r>
                      <a:endParaRPr lang="en-GB" sz="1500" b="1" i="1" u="sng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1163" marR="91163" marT="0" marB="0"/>
                </a:tc>
                <a:extLst>
                  <a:ext uri="{0D108BD9-81ED-4DB2-BD59-A6C34878D82A}">
                    <a16:rowId xmlns:a16="http://schemas.microsoft.com/office/drawing/2014/main" val="4164182490"/>
                  </a:ext>
                </a:extLst>
              </a:tr>
              <a:tr h="244652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>
                          <a:effectLst/>
                        </a:rPr>
                        <a:t>ExpressJet Airlines (EV)</a:t>
                      </a:r>
                      <a:endParaRPr lang="en-GB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1163" marR="9116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 b="1" i="1" u="sng" dirty="0">
                          <a:solidFill>
                            <a:srgbClr val="FF0000"/>
                          </a:solidFill>
                          <a:effectLst/>
                        </a:rPr>
                        <a:t>195 414</a:t>
                      </a:r>
                      <a:endParaRPr lang="en-GB" sz="1500" b="1" i="1" u="sng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1163" marR="9116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>
                          <a:effectLst/>
                        </a:rPr>
                        <a:t>183 889</a:t>
                      </a:r>
                      <a:endParaRPr lang="en-GB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1163" marR="91163" marT="0" marB="0"/>
                </a:tc>
                <a:extLst>
                  <a:ext uri="{0D108BD9-81ED-4DB2-BD59-A6C34878D82A}">
                    <a16:rowId xmlns:a16="http://schemas.microsoft.com/office/drawing/2014/main" val="3188177784"/>
                  </a:ext>
                </a:extLst>
              </a:tr>
              <a:tr h="244652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>
                          <a:effectLst/>
                        </a:rPr>
                        <a:t>Frontier Airlines (F9)</a:t>
                      </a:r>
                      <a:endParaRPr lang="en-GB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1163" marR="9116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 dirty="0">
                          <a:solidFill>
                            <a:srgbClr val="FF0000"/>
                          </a:solidFill>
                          <a:effectLst/>
                        </a:rPr>
                        <a:t>68 982</a:t>
                      </a:r>
                      <a:endParaRPr lang="en-GB" sz="15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1163" marR="9116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>
                          <a:effectLst/>
                        </a:rPr>
                        <a:t>68 721</a:t>
                      </a:r>
                      <a:endParaRPr lang="en-GB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1163" marR="91163" marT="0" marB="0"/>
                </a:tc>
                <a:extLst>
                  <a:ext uri="{0D108BD9-81ED-4DB2-BD59-A6C34878D82A}">
                    <a16:rowId xmlns:a16="http://schemas.microsoft.com/office/drawing/2014/main" val="3160267683"/>
                  </a:ext>
                </a:extLst>
              </a:tr>
              <a:tr h="244652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>
                          <a:effectLst/>
                        </a:rPr>
                        <a:t>AirTran Airways (FL)</a:t>
                      </a:r>
                      <a:endParaRPr lang="en-GB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1163" marR="9116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>
                          <a:effectLst/>
                        </a:rPr>
                        <a:t>113 714</a:t>
                      </a:r>
                      <a:endParaRPr lang="en-GB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1163" marR="9116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>
                          <a:solidFill>
                            <a:srgbClr val="FF0000"/>
                          </a:solidFill>
                          <a:effectLst/>
                        </a:rPr>
                        <a:t>113 817</a:t>
                      </a:r>
                      <a:endParaRPr lang="en-GB" sz="150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1163" marR="91163" marT="0" marB="0"/>
                </a:tc>
                <a:extLst>
                  <a:ext uri="{0D108BD9-81ED-4DB2-BD59-A6C34878D82A}">
                    <a16:rowId xmlns:a16="http://schemas.microsoft.com/office/drawing/2014/main" val="2360544897"/>
                  </a:ext>
                </a:extLst>
              </a:tr>
              <a:tr h="244652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>
                          <a:effectLst/>
                        </a:rPr>
                        <a:t>Hawaiian Airlines (HA)</a:t>
                      </a:r>
                      <a:endParaRPr lang="en-GB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1163" marR="9116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>
                          <a:effectLst/>
                        </a:rPr>
                        <a:t>84 728</a:t>
                      </a:r>
                      <a:endParaRPr lang="en-GB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1163" marR="9116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 dirty="0">
                          <a:solidFill>
                            <a:srgbClr val="FF0000"/>
                          </a:solidFill>
                          <a:effectLst/>
                        </a:rPr>
                        <a:t>84 883</a:t>
                      </a:r>
                      <a:endParaRPr lang="en-GB" sz="15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1163" marR="91163" marT="0" marB="0"/>
                </a:tc>
                <a:extLst>
                  <a:ext uri="{0D108BD9-81ED-4DB2-BD59-A6C34878D82A}">
                    <a16:rowId xmlns:a16="http://schemas.microsoft.com/office/drawing/2014/main" val="1382323606"/>
                  </a:ext>
                </a:extLst>
              </a:tr>
              <a:tr h="244652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 dirty="0" err="1">
                          <a:effectLst/>
                        </a:rPr>
                        <a:t>Envoy</a:t>
                      </a:r>
                      <a:r>
                        <a:rPr lang="nl-BE" sz="1500" dirty="0">
                          <a:effectLst/>
                        </a:rPr>
                        <a:t> Air (MQ)</a:t>
                      </a:r>
                      <a:endParaRPr lang="en-GB" sz="1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1163" marR="9116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>
                          <a:effectLst/>
                        </a:rPr>
                        <a:t>176 569</a:t>
                      </a:r>
                      <a:endParaRPr lang="en-GB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1163" marR="9116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 b="1" i="1" u="sng" dirty="0">
                          <a:solidFill>
                            <a:srgbClr val="FF0000"/>
                          </a:solidFill>
                          <a:effectLst/>
                        </a:rPr>
                        <a:t>181 105</a:t>
                      </a:r>
                      <a:endParaRPr lang="en-GB" sz="1500" b="1" i="1" u="sng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1163" marR="91163" marT="0" marB="0"/>
                </a:tc>
                <a:extLst>
                  <a:ext uri="{0D108BD9-81ED-4DB2-BD59-A6C34878D82A}">
                    <a16:rowId xmlns:a16="http://schemas.microsoft.com/office/drawing/2014/main" val="2832743373"/>
                  </a:ext>
                </a:extLst>
              </a:tr>
              <a:tr h="244652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>
                          <a:effectLst/>
                        </a:rPr>
                        <a:t>SkyWest Airlines (OO)</a:t>
                      </a:r>
                      <a:endParaRPr lang="en-GB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1163" marR="9116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>
                          <a:effectLst/>
                        </a:rPr>
                        <a:t>319 901</a:t>
                      </a:r>
                      <a:endParaRPr lang="en-GB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1163" marR="9116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>
                          <a:solidFill>
                            <a:srgbClr val="FF0000"/>
                          </a:solidFill>
                          <a:effectLst/>
                        </a:rPr>
                        <a:t>321 244</a:t>
                      </a:r>
                      <a:endParaRPr lang="en-GB" sz="150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1163" marR="91163" marT="0" marB="0"/>
                </a:tc>
                <a:extLst>
                  <a:ext uri="{0D108BD9-81ED-4DB2-BD59-A6C34878D82A}">
                    <a16:rowId xmlns:a16="http://schemas.microsoft.com/office/drawing/2014/main" val="2023918315"/>
                  </a:ext>
                </a:extLst>
              </a:tr>
              <a:tr h="244652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>
                          <a:effectLst/>
                        </a:rPr>
                        <a:t>United Airlines (UA)</a:t>
                      </a:r>
                      <a:endParaRPr lang="en-GB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1163" marR="9116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>
                          <a:effectLst/>
                        </a:rPr>
                        <a:t>165 107</a:t>
                      </a:r>
                      <a:endParaRPr lang="en-GB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1163" marR="9116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 dirty="0">
                          <a:solidFill>
                            <a:srgbClr val="FF0000"/>
                          </a:solidFill>
                          <a:effectLst/>
                        </a:rPr>
                        <a:t>165 275</a:t>
                      </a:r>
                      <a:endParaRPr lang="en-GB" sz="15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1163" marR="91163" marT="0" marB="0"/>
                </a:tc>
                <a:extLst>
                  <a:ext uri="{0D108BD9-81ED-4DB2-BD59-A6C34878D82A}">
                    <a16:rowId xmlns:a16="http://schemas.microsoft.com/office/drawing/2014/main" val="3841239087"/>
                  </a:ext>
                </a:extLst>
              </a:tr>
              <a:tr h="244652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>
                          <a:effectLst/>
                        </a:rPr>
                        <a:t>US Airways (US)</a:t>
                      </a:r>
                      <a:endParaRPr lang="en-GB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1163" marR="9116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 dirty="0">
                          <a:solidFill>
                            <a:srgbClr val="FF0000"/>
                          </a:solidFill>
                          <a:effectLst/>
                        </a:rPr>
                        <a:t>156 180</a:t>
                      </a:r>
                      <a:endParaRPr lang="en-GB" sz="15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1163" marR="9116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>
                          <a:effectLst/>
                        </a:rPr>
                        <a:t>154 874</a:t>
                      </a:r>
                      <a:endParaRPr lang="en-GB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1163" marR="91163" marT="0" marB="0"/>
                </a:tc>
                <a:extLst>
                  <a:ext uri="{0D108BD9-81ED-4DB2-BD59-A6C34878D82A}">
                    <a16:rowId xmlns:a16="http://schemas.microsoft.com/office/drawing/2014/main" val="1915755975"/>
                  </a:ext>
                </a:extLst>
              </a:tr>
              <a:tr h="244652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>
                          <a:effectLst/>
                        </a:rPr>
                        <a:t>Virgin America (VX)</a:t>
                      </a:r>
                      <a:endParaRPr lang="en-GB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1163" marR="9116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>
                          <a:effectLst/>
                        </a:rPr>
                        <a:t>25 868</a:t>
                      </a:r>
                      <a:endParaRPr lang="en-GB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1163" marR="9116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 dirty="0">
                          <a:solidFill>
                            <a:srgbClr val="FF0000"/>
                          </a:solidFill>
                          <a:effectLst/>
                        </a:rPr>
                        <a:t>26 811</a:t>
                      </a:r>
                      <a:endParaRPr lang="en-GB" sz="15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1163" marR="91163" marT="0" marB="0"/>
                </a:tc>
                <a:extLst>
                  <a:ext uri="{0D108BD9-81ED-4DB2-BD59-A6C34878D82A}">
                    <a16:rowId xmlns:a16="http://schemas.microsoft.com/office/drawing/2014/main" val="3860358639"/>
                  </a:ext>
                </a:extLst>
              </a:tr>
              <a:tr h="244652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>
                          <a:effectLst/>
                        </a:rPr>
                        <a:t>Southwest Airlines (WN)</a:t>
                      </a:r>
                      <a:endParaRPr lang="en-GB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1163" marR="9116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>
                          <a:effectLst/>
                        </a:rPr>
                        <a:t>356 373</a:t>
                      </a:r>
                      <a:endParaRPr lang="en-GB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1163" marR="9116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 b="1" i="1" u="sng" dirty="0">
                          <a:solidFill>
                            <a:srgbClr val="FF0000"/>
                          </a:solidFill>
                          <a:effectLst/>
                        </a:rPr>
                        <a:t>371 079</a:t>
                      </a:r>
                      <a:endParaRPr lang="en-GB" sz="1500" b="1" i="1" u="sng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1163" marR="91163" marT="0" marB="0"/>
                </a:tc>
                <a:extLst>
                  <a:ext uri="{0D108BD9-81ED-4DB2-BD59-A6C34878D82A}">
                    <a16:rowId xmlns:a16="http://schemas.microsoft.com/office/drawing/2014/main" val="2806982861"/>
                  </a:ext>
                </a:extLst>
              </a:tr>
              <a:tr h="244652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>
                          <a:effectLst/>
                        </a:rPr>
                        <a:t>JetSuite (XE)</a:t>
                      </a:r>
                      <a:endParaRPr lang="en-GB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1163" marR="9116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>
                          <a:effectLst/>
                        </a:rPr>
                        <a:t>87 288</a:t>
                      </a:r>
                      <a:endParaRPr lang="en-GB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1163" marR="9116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>
                          <a:solidFill>
                            <a:srgbClr val="FF0000"/>
                          </a:solidFill>
                          <a:effectLst/>
                        </a:rPr>
                        <a:t>87 509</a:t>
                      </a:r>
                      <a:endParaRPr lang="en-GB" sz="150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1163" marR="91163" marT="0" marB="0"/>
                </a:tc>
                <a:extLst>
                  <a:ext uri="{0D108BD9-81ED-4DB2-BD59-A6C34878D82A}">
                    <a16:rowId xmlns:a16="http://schemas.microsoft.com/office/drawing/2014/main" val="3052580757"/>
                  </a:ext>
                </a:extLst>
              </a:tr>
              <a:tr h="244652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 dirty="0">
                          <a:effectLst/>
                        </a:rPr>
                        <a:t>Mesa Airlines (YV)</a:t>
                      </a:r>
                      <a:endParaRPr lang="en-GB" sz="1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1163" marR="9116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>
                          <a:effectLst/>
                        </a:rPr>
                        <a:t>49 394</a:t>
                      </a:r>
                      <a:endParaRPr lang="en-GB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1163" marR="9116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 dirty="0">
                          <a:solidFill>
                            <a:srgbClr val="FF0000"/>
                          </a:solidFill>
                          <a:effectLst/>
                        </a:rPr>
                        <a:t>49 819</a:t>
                      </a:r>
                      <a:endParaRPr lang="en-GB" sz="15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1163" marR="91163" marT="0" marB="0"/>
                </a:tc>
                <a:extLst>
                  <a:ext uri="{0D108BD9-81ED-4DB2-BD59-A6C34878D82A}">
                    <a16:rowId xmlns:a16="http://schemas.microsoft.com/office/drawing/2014/main" val="39415053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932570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6FC36E-CA94-44A4-B105-6C244C65BF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0916" y="394138"/>
            <a:ext cx="10131425" cy="1456267"/>
          </a:xfrm>
        </p:spPr>
        <p:txBody>
          <a:bodyPr/>
          <a:lstStyle/>
          <a:p>
            <a:r>
              <a:rPr lang="en-US" i="1" dirty="0"/>
              <a:t>What are top 10 busiest airports and their average time delays</a:t>
            </a:r>
            <a:endParaRPr lang="en-GB" dirty="0"/>
          </a:p>
        </p:txBody>
      </p:sp>
      <p:pic>
        <p:nvPicPr>
          <p:cNvPr id="5" name="Afbeelding 4" descr="C:\Users\svend\AppData\Local\Microsoft\Windows\INetCache\Content.Word\Airports.png">
            <a:extLst>
              <a:ext uri="{FF2B5EF4-FFF2-40B4-BE49-F238E27FC236}">
                <a16:creationId xmlns:a16="http://schemas.microsoft.com/office/drawing/2014/main" id="{01C06CC0-84FD-48C8-85DA-F37F5286B7BF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7" t="5266" r="9185" b="68068"/>
          <a:stretch/>
        </p:blipFill>
        <p:spPr bwMode="auto">
          <a:xfrm>
            <a:off x="296101" y="2372709"/>
            <a:ext cx="11599824" cy="193915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Afbeelding 5" descr="C:\Users\svend\AppData\Local\Microsoft\Windows\INetCache\Content.Word\Airports.png">
            <a:extLst>
              <a:ext uri="{FF2B5EF4-FFF2-40B4-BE49-F238E27FC236}">
                <a16:creationId xmlns:a16="http://schemas.microsoft.com/office/drawing/2014/main" id="{FB33699D-D478-4528-BE97-486B04A5233B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783" t="725" r="5597" b="63429"/>
          <a:stretch/>
        </p:blipFill>
        <p:spPr bwMode="auto">
          <a:xfrm>
            <a:off x="5854180" y="4578988"/>
            <a:ext cx="483557" cy="211058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854558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42AEAE0-CC9C-4A76-9E7F-2CC8C3FA3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898" y="299135"/>
            <a:ext cx="10131425" cy="1456267"/>
          </a:xfrm>
        </p:spPr>
        <p:txBody>
          <a:bodyPr/>
          <a:lstStyle/>
          <a:p>
            <a:r>
              <a:rPr lang="en-US" i="1" dirty="0"/>
              <a:t>What are top 10 busiest airports and their average time delays</a:t>
            </a:r>
            <a:endParaRPr lang="en-GB" dirty="0"/>
          </a:p>
        </p:txBody>
      </p:sp>
      <p:pic>
        <p:nvPicPr>
          <p:cNvPr id="3" name="Afbeelding 2" descr="C:\Users\svend\AppData\Local\Microsoft\Windows\INetCache\Content.Word\Airports.png">
            <a:extLst>
              <a:ext uri="{FF2B5EF4-FFF2-40B4-BE49-F238E27FC236}">
                <a16:creationId xmlns:a16="http://schemas.microsoft.com/office/drawing/2014/main" id="{34F3D745-EB36-46F6-BA20-84431FB47C1D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449" r="30381" b="3333"/>
          <a:stretch/>
        </p:blipFill>
        <p:spPr bwMode="auto">
          <a:xfrm>
            <a:off x="566771" y="4382814"/>
            <a:ext cx="11086342" cy="225881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Afbeelding 3" descr="C:\Users\svend\AppData\Local\Microsoft\Windows\INetCache\Content.Word\Airports.png">
            <a:extLst>
              <a:ext uri="{FF2B5EF4-FFF2-40B4-BE49-F238E27FC236}">
                <a16:creationId xmlns:a16="http://schemas.microsoft.com/office/drawing/2014/main" id="{0F3FDB6D-01C7-4D7A-86D2-AED03E3E02FF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275" r="10489" b="34155"/>
          <a:stretch/>
        </p:blipFill>
        <p:spPr bwMode="auto">
          <a:xfrm>
            <a:off x="109220" y="2218997"/>
            <a:ext cx="12001444" cy="2003884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Afbeelding 4" descr="C:\Users\svend\AppData\Local\Microsoft\Windows\INetCache\Content.Word\Airports.png">
            <a:extLst>
              <a:ext uri="{FF2B5EF4-FFF2-40B4-BE49-F238E27FC236}">
                <a16:creationId xmlns:a16="http://schemas.microsoft.com/office/drawing/2014/main" id="{6ABB01B6-9C7D-46AD-8D1D-5C6AD0353331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783" t="725" r="5597" b="63429"/>
          <a:stretch/>
        </p:blipFill>
        <p:spPr bwMode="auto">
          <a:xfrm>
            <a:off x="11183768" y="276685"/>
            <a:ext cx="431800" cy="18846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568008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7">
            <a:extLst>
              <a:ext uri="{FF2B5EF4-FFF2-40B4-BE49-F238E27FC236}">
                <a16:creationId xmlns:a16="http://schemas.microsoft.com/office/drawing/2014/main" id="{B1BE7CB7-24DC-41D6-9BC1-CE530272831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3" name="Afbeelding 2" descr="C:\Users\svend\AppData\Local\Microsoft\Windows\INetCache\Content.Word\Delays compared to number flights.png">
            <a:extLst>
              <a:ext uri="{FF2B5EF4-FFF2-40B4-BE49-F238E27FC236}">
                <a16:creationId xmlns:a16="http://schemas.microsoft.com/office/drawing/2014/main" id="{6142AF87-AC01-4AA5-895E-ECC11AB48B9D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74"/>
          <a:stretch/>
        </p:blipFill>
        <p:spPr bwMode="auto">
          <a:xfrm>
            <a:off x="1596259" y="191375"/>
            <a:ext cx="9285574" cy="4958159"/>
          </a:xfrm>
          <a:prstGeom prst="roundRect">
            <a:avLst>
              <a:gd name="adj" fmla="val 4380"/>
            </a:avLst>
          </a:prstGeom>
          <a:noFill/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E882C7D9-3939-47CB-B5C8-C811FEA4D5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0428" y="5926659"/>
            <a:ext cx="10127192" cy="931341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r"/>
            <a:r>
              <a:rPr lang="nl-BE" dirty="0"/>
              <a:t>The </a:t>
            </a:r>
            <a:r>
              <a:rPr lang="nl-BE" dirty="0" err="1"/>
              <a:t>average</a:t>
            </a:r>
            <a:r>
              <a:rPr lang="nl-BE" dirty="0"/>
              <a:t> </a:t>
            </a:r>
            <a:r>
              <a:rPr lang="nl-BE" dirty="0" err="1"/>
              <a:t>departure</a:t>
            </a:r>
            <a:r>
              <a:rPr lang="nl-BE" dirty="0"/>
              <a:t> delay 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average</a:t>
            </a:r>
            <a:r>
              <a:rPr lang="nl-BE" dirty="0"/>
              <a:t> </a:t>
            </a:r>
            <a:r>
              <a:rPr lang="nl-BE" dirty="0" err="1"/>
              <a:t>arrival</a:t>
            </a:r>
            <a:r>
              <a:rPr lang="nl-BE" dirty="0"/>
              <a:t> delay </a:t>
            </a:r>
            <a:r>
              <a:rPr lang="nl-BE" dirty="0" err="1"/>
              <a:t>compared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number</a:t>
            </a:r>
            <a:r>
              <a:rPr lang="nl-BE" dirty="0"/>
              <a:t> of </a:t>
            </a:r>
            <a:r>
              <a:rPr lang="nl-BE" dirty="0" err="1"/>
              <a:t>flights</a:t>
            </a:r>
            <a:r>
              <a:rPr lang="nl-BE" dirty="0"/>
              <a:t> per </a:t>
            </a:r>
            <a:r>
              <a:rPr lang="nl-BE" dirty="0" err="1"/>
              <a:t>month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5963316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A9487CD-7D0F-41CA-BC10-EA03D14049D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4" name="Afbeelding 3">
            <a:extLst>
              <a:ext uri="{FF2B5EF4-FFF2-40B4-BE49-F238E27FC236}">
                <a16:creationId xmlns:a16="http://schemas.microsoft.com/office/drawing/2014/main" id="{815B44DC-2F9B-4B84-ADFC-40B7F7F17DF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091" t="2694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825645A-ED8A-4E02-A406-CC04B53957D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B8330D1-076F-4893-B5F9-3F2FD6C3A3F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427"/>
          <a:stretch/>
        </p:blipFill>
        <p:spPr>
          <a:xfrm>
            <a:off x="5147732" y="93132"/>
            <a:ext cx="7044267" cy="6764867"/>
          </a:xfrm>
          <a:prstGeom prst="rect">
            <a:avLst/>
          </a:prstGeom>
        </p:spPr>
      </p:pic>
      <p:sp>
        <p:nvSpPr>
          <p:cNvPr id="15" name="Freeform 5">
            <a:extLst>
              <a:ext uri="{FF2B5EF4-FFF2-40B4-BE49-F238E27FC236}">
                <a16:creationId xmlns:a16="http://schemas.microsoft.com/office/drawing/2014/main" id="{3B066204-32D1-4415-B01F-997B078AA8C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5827529" y="660400"/>
            <a:ext cx="6381405" cy="6214533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tx2">
              <a:alpha val="7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55E4DF6-89CF-4540-B932-8D18D9525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46333" y="2032000"/>
            <a:ext cx="4513792" cy="281939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>
                <a:solidFill>
                  <a:schemeClr val="bg2">
                    <a:lumMod val="75000"/>
                  </a:schemeClr>
                </a:solidFill>
              </a:rPr>
              <a:t>Cleanup</a:t>
            </a:r>
          </a:p>
        </p:txBody>
      </p:sp>
    </p:spTree>
    <p:extLst>
      <p:ext uri="{BB962C8B-B14F-4D97-AF65-F5344CB8AC3E}">
        <p14:creationId xmlns:p14="http://schemas.microsoft.com/office/powerpoint/2010/main" val="35893759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9">
            <a:extLst>
              <a:ext uri="{FF2B5EF4-FFF2-40B4-BE49-F238E27FC236}">
                <a16:creationId xmlns:a16="http://schemas.microsoft.com/office/drawing/2014/main" id="{B1BE7CB7-24DC-41D6-9BC1-CE530272831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5" name="Afbeelding 4" descr="C:\Users\svend\AppData\Local\Microsoft\Windows\INetCache\Content.Word\Flight times and Delays.png">
            <a:extLst>
              <a:ext uri="{FF2B5EF4-FFF2-40B4-BE49-F238E27FC236}">
                <a16:creationId xmlns:a16="http://schemas.microsoft.com/office/drawing/2014/main" id="{70535A23-593A-44C5-B87B-06B89F542F82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49" r="8479"/>
          <a:stretch/>
        </p:blipFill>
        <p:spPr bwMode="auto">
          <a:xfrm>
            <a:off x="1288869" y="185142"/>
            <a:ext cx="9246438" cy="5356270"/>
          </a:xfrm>
          <a:prstGeom prst="roundRect">
            <a:avLst>
              <a:gd name="adj" fmla="val 4380"/>
            </a:avLst>
          </a:prstGeom>
          <a:noFill/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8D681914-2022-4E92-A5E5-6474B3F32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2705" y="5803316"/>
            <a:ext cx="10127192" cy="931341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r"/>
            <a:r>
              <a:rPr lang="nl-BE" i="1" dirty="0"/>
              <a:t>The </a:t>
            </a:r>
            <a:r>
              <a:rPr lang="nl-BE" i="1" dirty="0" err="1"/>
              <a:t>average</a:t>
            </a:r>
            <a:r>
              <a:rPr lang="nl-BE" i="1" dirty="0"/>
              <a:t> flight time </a:t>
            </a:r>
            <a:r>
              <a:rPr lang="nl-BE" i="1" dirty="0" err="1"/>
              <a:t>and</a:t>
            </a:r>
            <a:r>
              <a:rPr lang="nl-BE" i="1" dirty="0"/>
              <a:t> </a:t>
            </a:r>
            <a:r>
              <a:rPr lang="nl-BE" i="1" dirty="0" err="1"/>
              <a:t>average</a:t>
            </a:r>
            <a:r>
              <a:rPr lang="nl-BE" i="1" dirty="0"/>
              <a:t> delay per flight </a:t>
            </a:r>
            <a:r>
              <a:rPr lang="nl-BE" i="1" dirty="0" err="1"/>
              <a:t>category</a:t>
            </a:r>
            <a:r>
              <a:rPr lang="nl-BE" i="1" dirty="0"/>
              <a:t> </a:t>
            </a:r>
            <a:r>
              <a:rPr lang="nl-BE" i="1" dirty="0" err="1"/>
              <a:t>compared</a:t>
            </a:r>
            <a:r>
              <a:rPr lang="nl-BE" i="1" dirty="0"/>
              <a:t> </a:t>
            </a:r>
            <a:r>
              <a:rPr lang="nl-BE" i="1" dirty="0" err="1"/>
              <a:t>with</a:t>
            </a:r>
            <a:r>
              <a:rPr lang="nl-BE" i="1" dirty="0"/>
              <a:t> </a:t>
            </a:r>
            <a:r>
              <a:rPr lang="nl-BE" i="1" dirty="0" err="1"/>
              <a:t>each</a:t>
            </a:r>
            <a:r>
              <a:rPr lang="nl-BE" i="1" dirty="0"/>
              <a:t> carrier </a:t>
            </a:r>
            <a:endParaRPr lang="en-US" sz="4000" dirty="0"/>
          </a:p>
        </p:txBody>
      </p:sp>
      <p:pic>
        <p:nvPicPr>
          <p:cNvPr id="8" name="Afbeelding 7" descr="C:\Users\svend\AppData\Local\Microsoft\Windows\INetCache\Content.Word\Flight times and Delays.png">
            <a:extLst>
              <a:ext uri="{FF2B5EF4-FFF2-40B4-BE49-F238E27FC236}">
                <a16:creationId xmlns:a16="http://schemas.microsoft.com/office/drawing/2014/main" id="{6DAE4DDA-F0D5-4F2B-8991-55062140242B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194" t="-1110" r="-162" b="87583"/>
          <a:stretch/>
        </p:blipFill>
        <p:spPr bwMode="auto">
          <a:xfrm>
            <a:off x="10808225" y="4079328"/>
            <a:ext cx="1148499" cy="97448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160403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A9487CD-7D0F-41CA-BC10-EA03D14049D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4" name="Afbeelding 3">
            <a:extLst>
              <a:ext uri="{FF2B5EF4-FFF2-40B4-BE49-F238E27FC236}">
                <a16:creationId xmlns:a16="http://schemas.microsoft.com/office/drawing/2014/main" id="{58CF1566-D317-45BF-8083-1812BF43F6D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091" t="12373" b="10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EB248D8-CF52-4E79-8818-CCF3E9CD55A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Freeform 5">
            <a:extLst>
              <a:ext uri="{FF2B5EF4-FFF2-40B4-BE49-F238E27FC236}">
                <a16:creationId xmlns:a16="http://schemas.microsoft.com/office/drawing/2014/main" id="{EE853D4C-8752-44E5-AD7A-063F8234AA3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5827529" y="660400"/>
            <a:ext cx="6381405" cy="6214533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73F69954-D4AA-45CE-A548-AEBF62E313A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81603" y="104899"/>
            <a:ext cx="6896713" cy="6005491"/>
          </a:xfrm>
          <a:custGeom>
            <a:avLst/>
            <a:gdLst>
              <a:gd name="connsiteX0" fmla="*/ 3912717 w 6896713"/>
              <a:gd name="connsiteY0" fmla="*/ 0 h 6005491"/>
              <a:gd name="connsiteX1" fmla="*/ 6679426 w 6896713"/>
              <a:gd name="connsiteY1" fmla="*/ 1146008 h 6005491"/>
              <a:gd name="connsiteX2" fmla="*/ 6896713 w 6896713"/>
              <a:gd name="connsiteY2" fmla="*/ 1385085 h 6005491"/>
              <a:gd name="connsiteX3" fmla="*/ 6896713 w 6896713"/>
              <a:gd name="connsiteY3" fmla="*/ 1431256 h 6005491"/>
              <a:gd name="connsiteX4" fmla="*/ 6657442 w 6896713"/>
              <a:gd name="connsiteY4" fmla="*/ 1167992 h 6005491"/>
              <a:gd name="connsiteX5" fmla="*/ 3912717 w 6896713"/>
              <a:gd name="connsiteY5" fmla="*/ 31089 h 6005491"/>
              <a:gd name="connsiteX6" fmla="*/ 31089 w 6896713"/>
              <a:gd name="connsiteY6" fmla="*/ 3912717 h 6005491"/>
              <a:gd name="connsiteX7" fmla="*/ 593046 w 6896713"/>
              <a:gd name="connsiteY7" fmla="*/ 5925483 h 6005491"/>
              <a:gd name="connsiteX8" fmla="*/ 633874 w 6896713"/>
              <a:gd name="connsiteY8" fmla="*/ 5989169 h 6005491"/>
              <a:gd name="connsiteX9" fmla="*/ 607415 w 6896713"/>
              <a:gd name="connsiteY9" fmla="*/ 6005491 h 6005491"/>
              <a:gd name="connsiteX10" fmla="*/ 566458 w 6896713"/>
              <a:gd name="connsiteY10" fmla="*/ 5941603 h 6005491"/>
              <a:gd name="connsiteX11" fmla="*/ 0 w 6896713"/>
              <a:gd name="connsiteY11" fmla="*/ 3912717 h 6005491"/>
              <a:gd name="connsiteX12" fmla="*/ 3912717 w 6896713"/>
              <a:gd name="connsiteY12" fmla="*/ 0 h 600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96713" h="6005491">
                <a:moveTo>
                  <a:pt x="3912717" y="0"/>
                </a:moveTo>
                <a:cubicBezTo>
                  <a:pt x="4993184" y="0"/>
                  <a:pt x="5971363" y="437946"/>
                  <a:pt x="6679426" y="1146008"/>
                </a:cubicBezTo>
                <a:lnTo>
                  <a:pt x="6896713" y="1385085"/>
                </a:lnTo>
                <a:lnTo>
                  <a:pt x="6896713" y="1431256"/>
                </a:lnTo>
                <a:lnTo>
                  <a:pt x="6657442" y="1167992"/>
                </a:lnTo>
                <a:cubicBezTo>
                  <a:pt x="5955006" y="465555"/>
                  <a:pt x="4984599" y="31089"/>
                  <a:pt x="3912717" y="31089"/>
                </a:cubicBezTo>
                <a:cubicBezTo>
                  <a:pt x="1768953" y="31089"/>
                  <a:pt x="31089" y="1768953"/>
                  <a:pt x="31089" y="3912717"/>
                </a:cubicBezTo>
                <a:cubicBezTo>
                  <a:pt x="31089" y="4649636"/>
                  <a:pt x="236442" y="5338592"/>
                  <a:pt x="593046" y="5925483"/>
                </a:cubicBezTo>
                <a:lnTo>
                  <a:pt x="633874" y="5989169"/>
                </a:lnTo>
                <a:lnTo>
                  <a:pt x="607415" y="6005491"/>
                </a:lnTo>
                <a:lnTo>
                  <a:pt x="566458" y="5941603"/>
                </a:lnTo>
                <a:cubicBezTo>
                  <a:pt x="206998" y="5350013"/>
                  <a:pt x="0" y="4655538"/>
                  <a:pt x="0" y="3912717"/>
                </a:cubicBezTo>
                <a:cubicBezTo>
                  <a:pt x="0" y="1751783"/>
                  <a:pt x="1751783" y="0"/>
                  <a:pt x="3912717" y="0"/>
                </a:cubicBezTo>
                <a:close/>
              </a:path>
            </a:pathLst>
          </a:custGeom>
          <a:solidFill>
            <a:srgbClr val="FFFFFF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068A9AF-AB93-401A-8CE9-F39578B3A7D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516018" y="331504"/>
            <a:ext cx="6675982" cy="5235326"/>
            <a:chOff x="5516018" y="331504"/>
            <a:chExt cx="6675982" cy="5235326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884D755-D741-471A-A4CA-F50EF5B592D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66830" y="33150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15B122A-DB1B-47F1-9D17-7AAD12FDCC7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20000" flipH="1">
              <a:off x="9408861" y="3383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F5D230F-E76B-4836-8358-A102EEAE77E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40000" flipH="1">
              <a:off x="9551700" y="34763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72430D58-5160-48FC-8844-63C3E0B104B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360000" flipH="1">
              <a:off x="9688748" y="36808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835B9D0E-1620-4053-A7CC-0315832CBFC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540000" flipH="1">
              <a:off x="9824866" y="38922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384EAA0-3D9E-4D80-B921-03DB831EC67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660000" flipH="1">
              <a:off x="9966867" y="41754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47733966-4929-4D6A-9E07-2410580C029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780000" flipH="1">
              <a:off x="10104425" y="4458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E0B5A27-B6CC-4E73-8D9A-3FEFD3FB687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900000" flipH="1">
              <a:off x="10240513" y="47948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4EEA3C4E-D362-4242-9810-2D32F7E94C9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080000" flipH="1">
              <a:off x="10373882" y="52435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B38A6C6-EFF5-4EE1-ADFE-B5F507B080F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200000" flipH="1">
              <a:off x="10505632" y="5706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9015C031-4320-4BBA-86BE-C1C67FBBA98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320000" flipH="1">
              <a:off x="10637382" y="62134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3E8CBF99-47D6-4D49-BB15-0D7BE834E29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440000" flipH="1">
              <a:off x="10760965" y="69043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AFE1EFA5-BC29-4544-8FD3-018ACD21219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620000" flipH="1">
              <a:off x="10888991" y="7550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525904B-4221-4FAD-BE3E-44A63F3CE0B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740000" flipH="1">
              <a:off x="11010193" y="81974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DF82C6C7-DBDD-44C9-8FCF-ADED6B5B3BB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860000" flipH="1">
              <a:off x="11129014" y="89566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AC53B382-C708-47B5-AA1D-0BEC4F042B9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980000" flipH="1">
              <a:off x="11249872" y="9680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16953A60-0310-4285-8409-1D3868C9BB7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160000" flipH="1">
              <a:off x="11366875" y="104808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A3773B86-6265-4CC5-83C1-A09F76FEDC4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280000" flipH="1">
              <a:off x="11474058" y="113152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F065C455-96CD-464F-BFF3-C22DBF3A0BF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400000" flipH="1">
              <a:off x="11583303" y="122179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4237F692-81B3-4CD6-972E-7796DD644C9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520000" flipH="1">
              <a:off x="11685344" y="132177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9ECA07D0-9E86-4A9B-BAB4-43493766AC9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700000" flipH="1">
              <a:off x="11787704" y="141763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18FA0748-B289-4275-B061-F24BC6DBB9D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820000" flipH="1">
              <a:off x="11880859" y="151793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A3ECAB31-E589-40F0-B92D-1D4BB1A1C05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940000" flipH="1">
              <a:off x="11969252" y="162743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6C59E4A1-C61A-41D0-AF5B-57D898401E6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3060000" flipH="1">
              <a:off x="12062016" y="173601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795CAE1B-7705-4527-ACE1-3A682722B98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2074680" y="1910249"/>
              <a:ext cx="117320" cy="82912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246A045C-2507-4310-A46F-3C24C36D578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2149943" y="2083594"/>
              <a:ext cx="39676" cy="21436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3D534929-5355-4FCC-B28D-23A2B339A47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80000" flipH="1">
              <a:off x="9127990" y="33425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FF81BF46-0D3A-4438-8EEE-6121B670CEA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00000" flipH="1">
              <a:off x="8987576" y="33663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80C3AD23-F5B5-4D59-8AC8-81D53B8B342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20000" flipH="1">
              <a:off x="8844859" y="35117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B9052C6B-3534-4A9B-B622-E8D5D13218E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40000" flipH="1">
              <a:off x="8706904" y="3657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E4D56ED8-876B-4EE6-B357-10A12B5BA92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720000" flipH="1">
              <a:off x="8568008" y="3878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E5D4CDC2-E214-4417-8095-5B2F91AEAB3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840000" flipH="1">
              <a:off x="8429112" y="41006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36C5CE46-26FC-41D6-A21C-F65C8789555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960000" flipH="1">
              <a:off x="8294968" y="4462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86C81983-24FD-4606-B8D4-469D7988020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080000" flipH="1">
              <a:off x="8160824" y="48237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741EB9C6-04B6-40DB-9DC7-D04A93BFD61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260000" flipH="1">
              <a:off x="8027689" y="53184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A871D9AB-A0B0-47A4-A672-76333E70550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380000" flipH="1">
              <a:off x="7894554" y="58132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9475B67C-4900-48BA-9B5E-B8757884B4E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500000" flipH="1">
              <a:off x="7761419" y="63079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2E1C3B6C-DA70-4290-8F39-6C593A18138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620000" flipH="1">
              <a:off x="7636645" y="68980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B0583374-799E-427C-B427-008CE921FF2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800000" flipH="1">
              <a:off x="7511871" y="75119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DE40998E-C5A3-492A-B12A-148AB0EBCE6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920000" flipH="1">
              <a:off x="7387899" y="81977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A9283048-DDA8-4BC4-B8CC-DF3C5A9F25B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040000" flipH="1">
              <a:off x="7268530" y="89316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1429CF45-D8B8-484C-9A56-6A827F458D0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160000" flipH="1">
              <a:off x="7152030" y="97658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2CD09BAD-3640-4C2C-BCFB-66168805805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340000" flipH="1">
              <a:off x="7041695" y="106002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1B8388B9-6E7F-4E4A-B6AF-DE7EC2A0051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460000" flipH="1">
              <a:off x="6931360" y="114346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9A142A50-C95A-4541-A313-EF1B19CEDD8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580000" flipH="1">
              <a:off x="6819070" y="123586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7E664D3E-3B0F-4769-9D06-0D2A9F7FDDC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700000" flipH="1">
              <a:off x="6721359" y="133274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0823FC98-39F7-48F1-9108-E89CF17858D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880000" flipH="1">
              <a:off x="6617467" y="14294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A531CA6A-5852-4AF8-9BB7-FB48A7ADFAA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000000" flipH="1">
              <a:off x="6520032" y="152728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6490D45-405E-42E8-8E75-FB40435E4D6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120000" flipH="1">
              <a:off x="6429579" y="164161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3655B4ED-0C84-4BED-B75C-7856E3FF4D5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240000" flipH="1">
              <a:off x="6340532" y="17504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98472CDE-C9A5-41FF-9F25-C11A4BC028C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420000" flipH="1">
              <a:off x="6261757" y="18601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B161A2FD-1C25-44BE-9436-0C75B67E350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540000" flipH="1">
              <a:off x="6184144" y="19796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EB8AE4B-8581-470F-8F5F-3E4939381AA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660000" flipH="1">
              <a:off x="6106531" y="209906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043DADFF-BD52-4029-9501-239CF760063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780000" flipH="1">
              <a:off x="6043206" y="222255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64CEB4E7-E357-4D3C-A253-8A54191B5BF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960000" flipH="1">
              <a:off x="5978913" y="234430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3F8EEACB-8345-4632-BC96-621945A0182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080000" flipH="1">
              <a:off x="5912438" y="24706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1E32197A-D1A2-4A8B-A6D2-CAF590F2485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200000" flipH="1">
              <a:off x="5858875" y="260092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E3F8E170-186A-4D86-A017-B30FBECF697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320000" flipH="1">
              <a:off x="5808182" y="273404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249B6D74-07B1-4E0E-9BBA-1905247399F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500000" flipH="1">
              <a:off x="5773263" y="286686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B320448A-2320-459B-B975-71822DD385E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620000" flipH="1">
              <a:off x="5735963" y="300206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B594DEB-FD2B-4FAF-A670-65C0355DAFF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740000" flipH="1">
              <a:off x="5700105" y="313891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FBCC1FEE-F2A2-4CBC-A937-65FB46A314B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860000" flipH="1">
              <a:off x="5665939" y="327548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ED32B9E3-91E7-419D-AF64-B8EF6424FD0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040000" flipH="1">
              <a:off x="5644476" y="341425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2004CD01-0FC5-4CD8-A1B4-CE11287753F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160000" flipH="1">
              <a:off x="5626530" y="35546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11FE5CA4-CBA0-4623-8CCA-9D340DFA3D2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280000" flipH="1">
              <a:off x="5616429" y="369183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F486D501-B2DE-45BD-8240-731D2EAA972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400000" flipH="1">
              <a:off x="5611319" y="38353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4AEAB6A1-C430-4444-99EF-4EEA3EC0C5E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580000" flipH="1">
              <a:off x="5608540" y="397572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FA6FDF40-BC01-4309-832B-B4E1C698BF6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700000" flipH="1">
              <a:off x="5605761" y="41160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4BD07185-1C9A-4B11-80A0-E2ED0D85FC8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820000" flipH="1">
              <a:off x="5624195" y="425421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432CFF46-1BB3-4160-9356-F224042C53B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940000" flipH="1">
              <a:off x="5642629" y="439235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2FE94851-EBB2-40D8-8D64-9822B6D62CE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120000" flipH="1">
              <a:off x="5654818" y="453638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DBBFF110-E54E-4FB1-B864-A4457C6CE75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240000" flipH="1">
              <a:off x="5684446" y="467136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5319A31A-8D57-4A81-9231-0AC53C6CDB1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360000" flipH="1">
              <a:off x="5714074" y="480873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768704F1-4068-46C9-ABC3-49FE3E0E1CC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480000" flipH="1">
              <a:off x="5748464" y="49484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F4FB8274-3C59-4C53-B2F4-813FD708EE5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660000" flipH="1">
              <a:off x="5792091" y="507760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C59F7020-06BC-4E19-A07A-C19993A92E9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780000" flipH="1">
              <a:off x="5847441" y="52112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B520646A-A14F-42EC-A5E7-6CBCE8910DF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900000" flipH="1">
              <a:off x="5900410" y="534245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1B65C275-E65F-4C36-8C20-BAF3CC74432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7020000" flipH="1">
              <a:off x="5955760" y="547369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438BACA1-A273-4D28-B684-32F3CEAA96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46333" y="2032000"/>
            <a:ext cx="4513792" cy="281939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/>
              <a:t>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29849254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Picture 7">
            <a:extLst>
              <a:ext uri="{FF2B5EF4-FFF2-40B4-BE49-F238E27FC236}">
                <a16:creationId xmlns:a16="http://schemas.microsoft.com/office/drawing/2014/main" id="{B1BE7CB7-24DC-41D6-9BC1-CE530272831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3" name="Afbeelding 2">
            <a:extLst>
              <a:ext uri="{FF2B5EF4-FFF2-40B4-BE49-F238E27FC236}">
                <a16:creationId xmlns:a16="http://schemas.microsoft.com/office/drawing/2014/main" id="{40792C07-CDD6-46DC-A505-DD72B3D739E4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810" y="1645920"/>
            <a:ext cx="7686808" cy="3247676"/>
          </a:xfrm>
          <a:prstGeom prst="roundRect">
            <a:avLst>
              <a:gd name="adj" fmla="val 4380"/>
            </a:avLst>
          </a:prstGeom>
          <a:noFill/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96397C1-0243-42BF-BC1B-04873C716A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0983" y="639097"/>
            <a:ext cx="3352256" cy="374663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 b="1"/>
              <a:t>Random Forest Regressor model</a:t>
            </a:r>
            <a:endParaRPr lang="en-US" sz="4800"/>
          </a:p>
        </p:txBody>
      </p:sp>
    </p:spTree>
    <p:extLst>
      <p:ext uri="{BB962C8B-B14F-4D97-AF65-F5344CB8AC3E}">
        <p14:creationId xmlns:p14="http://schemas.microsoft.com/office/powerpoint/2010/main" val="28622221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Picture 7">
            <a:extLst>
              <a:ext uri="{FF2B5EF4-FFF2-40B4-BE49-F238E27FC236}">
                <a16:creationId xmlns:a16="http://schemas.microsoft.com/office/drawing/2014/main" id="{B1BE7CB7-24DC-41D6-9BC1-CE530272831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3" name="Afbeelding 2">
            <a:extLst>
              <a:ext uri="{FF2B5EF4-FFF2-40B4-BE49-F238E27FC236}">
                <a16:creationId xmlns:a16="http://schemas.microsoft.com/office/drawing/2014/main" id="{997DE6A1-776B-426E-AF5B-256F37255693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5394" y="1925320"/>
            <a:ext cx="6289802" cy="2657441"/>
          </a:xfrm>
          <a:prstGeom prst="roundRect">
            <a:avLst>
              <a:gd name="adj" fmla="val 4380"/>
            </a:avLst>
          </a:prstGeom>
          <a:noFill/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4C93120-7386-42C2-AC20-3F2A3C29B6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4" y="639097"/>
            <a:ext cx="4789678" cy="374663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 b="1" dirty="0" err="1"/>
              <a:t>Lineair</a:t>
            </a:r>
            <a:r>
              <a:rPr lang="en-US" sz="4800" b="1" dirty="0"/>
              <a:t> Regression model</a:t>
            </a:r>
            <a:br>
              <a:rPr lang="en-US" sz="4800" b="1" dirty="0"/>
            </a:b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2761413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6B7226-E54D-4224-BEA5-431F29C458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1" y="1564640"/>
            <a:ext cx="10131425" cy="1456267"/>
          </a:xfrm>
        </p:spPr>
        <p:txBody>
          <a:bodyPr>
            <a:normAutofit/>
          </a:bodyPr>
          <a:lstStyle/>
          <a:p>
            <a:r>
              <a:rPr lang="en-GB" b="1" dirty="0"/>
              <a:t>Ridge Regression model</a:t>
            </a:r>
            <a:endParaRPr lang="en-GB" dirty="0"/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2BBB8FEC-E7F9-4C37-A4DB-61ADBBDF69F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5242" y="2922587"/>
            <a:ext cx="2245995" cy="50482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hthoek 5">
            <a:extLst>
              <a:ext uri="{FF2B5EF4-FFF2-40B4-BE49-F238E27FC236}">
                <a16:creationId xmlns:a16="http://schemas.microsoft.com/office/drawing/2014/main" id="{5F3DC8A2-F54D-4969-8C3C-40C6A4AE9AF5}"/>
              </a:ext>
            </a:extLst>
          </p:cNvPr>
          <p:cNvSpPr/>
          <p:nvPr/>
        </p:nvSpPr>
        <p:spPr>
          <a:xfrm>
            <a:off x="5823311" y="3598961"/>
            <a:ext cx="521072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600" b="1" cap="all" dirty="0">
                <a:ln w="3175" cmpd="sng">
                  <a:noFill/>
                </a:ln>
                <a:solidFill>
                  <a:prstClr val="white"/>
                </a:solidFill>
                <a:latin typeface="Calibri Light" panose="020F0302020204030204"/>
                <a:ea typeface="+mj-ea"/>
                <a:cs typeface="+mj-cs"/>
              </a:rPr>
              <a:t>Lasso Regression model</a:t>
            </a:r>
            <a:endParaRPr lang="en-GB" dirty="0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A7568976-17C0-4B91-948F-03C8F29B2055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8672" y="4511992"/>
            <a:ext cx="2487295" cy="65849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595906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6B7226-E54D-4224-BEA5-431F29C458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1" y="1564640"/>
            <a:ext cx="10131425" cy="1456267"/>
          </a:xfrm>
        </p:spPr>
        <p:txBody>
          <a:bodyPr>
            <a:normAutofit/>
          </a:bodyPr>
          <a:lstStyle/>
          <a:p>
            <a:r>
              <a:rPr lang="en-GB" b="1" dirty="0"/>
              <a:t>Random Forrest Classifier</a:t>
            </a:r>
            <a:endParaRPr lang="en-GB" dirty="0"/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5F3DC8A2-F54D-4969-8C3C-40C6A4AE9AF5}"/>
              </a:ext>
            </a:extLst>
          </p:cNvPr>
          <p:cNvSpPr/>
          <p:nvPr/>
        </p:nvSpPr>
        <p:spPr>
          <a:xfrm>
            <a:off x="5823311" y="850681"/>
            <a:ext cx="582730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BE" sz="3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K-</a:t>
            </a:r>
            <a:r>
              <a:rPr lang="nl-BE" sz="36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Nearest</a:t>
            </a:r>
            <a:r>
              <a:rPr lang="nl-BE" sz="3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nl-BE" sz="36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Neighbors</a:t>
            </a:r>
            <a:r>
              <a:rPr lang="nl-BE" sz="3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nl-BE" sz="36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Classifier</a:t>
            </a:r>
            <a:endParaRPr lang="en-GB" dirty="0"/>
          </a:p>
        </p:txBody>
      </p:sp>
      <p:pic>
        <p:nvPicPr>
          <p:cNvPr id="8" name="Afbeelding 7" descr="B5CB39E6">
            <a:extLst>
              <a:ext uri="{FF2B5EF4-FFF2-40B4-BE49-F238E27FC236}">
                <a16:creationId xmlns:a16="http://schemas.microsoft.com/office/drawing/2014/main" id="{D31D749F-5DE1-47A3-8F55-0F8F3BF281F6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327" y="2757487"/>
            <a:ext cx="4279265" cy="3730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Afbeelding 8" descr="606146E4">
            <a:extLst>
              <a:ext uri="{FF2B5EF4-FFF2-40B4-BE49-F238E27FC236}">
                <a16:creationId xmlns:a16="http://schemas.microsoft.com/office/drawing/2014/main" id="{D278B65F-229D-4D28-9850-8FFC28FC0C3F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4087" y="1634807"/>
            <a:ext cx="4279265" cy="37306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580934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A9487CD-7D0F-41CA-BC10-EA03D14049D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4" name="Afbeelding 3">
            <a:extLst>
              <a:ext uri="{FF2B5EF4-FFF2-40B4-BE49-F238E27FC236}">
                <a16:creationId xmlns:a16="http://schemas.microsoft.com/office/drawing/2014/main" id="{EBF047BC-E7B8-464E-A98D-905B0C9F825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091" t="909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EB248D8-CF52-4E79-8818-CCF3E9CD55A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Freeform 5">
            <a:extLst>
              <a:ext uri="{FF2B5EF4-FFF2-40B4-BE49-F238E27FC236}">
                <a16:creationId xmlns:a16="http://schemas.microsoft.com/office/drawing/2014/main" id="{EE853D4C-8752-44E5-AD7A-063F8234AA3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5827529" y="660400"/>
            <a:ext cx="6381405" cy="6214533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73F69954-D4AA-45CE-A548-AEBF62E313A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81603" y="104899"/>
            <a:ext cx="6896713" cy="6005491"/>
          </a:xfrm>
          <a:custGeom>
            <a:avLst/>
            <a:gdLst>
              <a:gd name="connsiteX0" fmla="*/ 3912717 w 6896713"/>
              <a:gd name="connsiteY0" fmla="*/ 0 h 6005491"/>
              <a:gd name="connsiteX1" fmla="*/ 6679426 w 6896713"/>
              <a:gd name="connsiteY1" fmla="*/ 1146008 h 6005491"/>
              <a:gd name="connsiteX2" fmla="*/ 6896713 w 6896713"/>
              <a:gd name="connsiteY2" fmla="*/ 1385085 h 6005491"/>
              <a:gd name="connsiteX3" fmla="*/ 6896713 w 6896713"/>
              <a:gd name="connsiteY3" fmla="*/ 1431256 h 6005491"/>
              <a:gd name="connsiteX4" fmla="*/ 6657442 w 6896713"/>
              <a:gd name="connsiteY4" fmla="*/ 1167992 h 6005491"/>
              <a:gd name="connsiteX5" fmla="*/ 3912717 w 6896713"/>
              <a:gd name="connsiteY5" fmla="*/ 31089 h 6005491"/>
              <a:gd name="connsiteX6" fmla="*/ 31089 w 6896713"/>
              <a:gd name="connsiteY6" fmla="*/ 3912717 h 6005491"/>
              <a:gd name="connsiteX7" fmla="*/ 593046 w 6896713"/>
              <a:gd name="connsiteY7" fmla="*/ 5925483 h 6005491"/>
              <a:gd name="connsiteX8" fmla="*/ 633874 w 6896713"/>
              <a:gd name="connsiteY8" fmla="*/ 5989169 h 6005491"/>
              <a:gd name="connsiteX9" fmla="*/ 607415 w 6896713"/>
              <a:gd name="connsiteY9" fmla="*/ 6005491 h 6005491"/>
              <a:gd name="connsiteX10" fmla="*/ 566458 w 6896713"/>
              <a:gd name="connsiteY10" fmla="*/ 5941603 h 6005491"/>
              <a:gd name="connsiteX11" fmla="*/ 0 w 6896713"/>
              <a:gd name="connsiteY11" fmla="*/ 3912717 h 6005491"/>
              <a:gd name="connsiteX12" fmla="*/ 3912717 w 6896713"/>
              <a:gd name="connsiteY12" fmla="*/ 0 h 600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96713" h="6005491">
                <a:moveTo>
                  <a:pt x="3912717" y="0"/>
                </a:moveTo>
                <a:cubicBezTo>
                  <a:pt x="4993184" y="0"/>
                  <a:pt x="5971363" y="437946"/>
                  <a:pt x="6679426" y="1146008"/>
                </a:cubicBezTo>
                <a:lnTo>
                  <a:pt x="6896713" y="1385085"/>
                </a:lnTo>
                <a:lnTo>
                  <a:pt x="6896713" y="1431256"/>
                </a:lnTo>
                <a:lnTo>
                  <a:pt x="6657442" y="1167992"/>
                </a:lnTo>
                <a:cubicBezTo>
                  <a:pt x="5955006" y="465555"/>
                  <a:pt x="4984599" y="31089"/>
                  <a:pt x="3912717" y="31089"/>
                </a:cubicBezTo>
                <a:cubicBezTo>
                  <a:pt x="1768953" y="31089"/>
                  <a:pt x="31089" y="1768953"/>
                  <a:pt x="31089" y="3912717"/>
                </a:cubicBezTo>
                <a:cubicBezTo>
                  <a:pt x="31089" y="4649636"/>
                  <a:pt x="236442" y="5338592"/>
                  <a:pt x="593046" y="5925483"/>
                </a:cubicBezTo>
                <a:lnTo>
                  <a:pt x="633874" y="5989169"/>
                </a:lnTo>
                <a:lnTo>
                  <a:pt x="607415" y="6005491"/>
                </a:lnTo>
                <a:lnTo>
                  <a:pt x="566458" y="5941603"/>
                </a:lnTo>
                <a:cubicBezTo>
                  <a:pt x="206998" y="5350013"/>
                  <a:pt x="0" y="4655538"/>
                  <a:pt x="0" y="3912717"/>
                </a:cubicBezTo>
                <a:cubicBezTo>
                  <a:pt x="0" y="1751783"/>
                  <a:pt x="1751783" y="0"/>
                  <a:pt x="3912717" y="0"/>
                </a:cubicBezTo>
                <a:close/>
              </a:path>
            </a:pathLst>
          </a:custGeom>
          <a:solidFill>
            <a:srgbClr val="FFFFFF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068A9AF-AB93-401A-8CE9-F39578B3A7D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516018" y="331504"/>
            <a:ext cx="6675982" cy="5235326"/>
            <a:chOff x="5516018" y="331504"/>
            <a:chExt cx="6675982" cy="5235326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884D755-D741-471A-A4CA-F50EF5B592D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66830" y="33150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15B122A-DB1B-47F1-9D17-7AAD12FDCC7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20000" flipH="1">
              <a:off x="9408861" y="3383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F5D230F-E76B-4836-8358-A102EEAE77E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40000" flipH="1">
              <a:off x="9551700" y="34763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72430D58-5160-48FC-8844-63C3E0B104B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360000" flipH="1">
              <a:off x="9688748" y="36808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835B9D0E-1620-4053-A7CC-0315832CBFC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540000" flipH="1">
              <a:off x="9824866" y="38922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384EAA0-3D9E-4D80-B921-03DB831EC67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660000" flipH="1">
              <a:off x="9966867" y="41754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47733966-4929-4D6A-9E07-2410580C029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780000" flipH="1">
              <a:off x="10104425" y="4458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E0B5A27-B6CC-4E73-8D9A-3FEFD3FB687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900000" flipH="1">
              <a:off x="10240513" y="47948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4EEA3C4E-D362-4242-9810-2D32F7E94C9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080000" flipH="1">
              <a:off x="10373882" y="52435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B38A6C6-EFF5-4EE1-ADFE-B5F507B080F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200000" flipH="1">
              <a:off x="10505632" y="5706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9015C031-4320-4BBA-86BE-C1C67FBBA98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320000" flipH="1">
              <a:off x="10637382" y="62134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3E8CBF99-47D6-4D49-BB15-0D7BE834E29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440000" flipH="1">
              <a:off x="10760965" y="69043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AFE1EFA5-BC29-4544-8FD3-018ACD21219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620000" flipH="1">
              <a:off x="10888991" y="7550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525904B-4221-4FAD-BE3E-44A63F3CE0B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740000" flipH="1">
              <a:off x="11010193" y="81974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DF82C6C7-DBDD-44C9-8FCF-ADED6B5B3BB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860000" flipH="1">
              <a:off x="11129014" y="89566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AC53B382-C708-47B5-AA1D-0BEC4F042B9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980000" flipH="1">
              <a:off x="11249872" y="9680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16953A60-0310-4285-8409-1D3868C9BB7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160000" flipH="1">
              <a:off x="11366875" y="104808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A3773B86-6265-4CC5-83C1-A09F76FEDC4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280000" flipH="1">
              <a:off x="11474058" y="113152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F065C455-96CD-464F-BFF3-C22DBF3A0BF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400000" flipH="1">
              <a:off x="11583303" y="122179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4237F692-81B3-4CD6-972E-7796DD644C9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520000" flipH="1">
              <a:off x="11685344" y="132177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9ECA07D0-9E86-4A9B-BAB4-43493766AC9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700000" flipH="1">
              <a:off x="11787704" y="141763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18FA0748-B289-4275-B061-F24BC6DBB9D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820000" flipH="1">
              <a:off x="11880859" y="151793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A3ECAB31-E589-40F0-B92D-1D4BB1A1C05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940000" flipH="1">
              <a:off x="11969252" y="162743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6C59E4A1-C61A-41D0-AF5B-57D898401E6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3060000" flipH="1">
              <a:off x="12062016" y="173601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795CAE1B-7705-4527-ACE1-3A682722B98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2074680" y="1910249"/>
              <a:ext cx="117320" cy="82912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246A045C-2507-4310-A46F-3C24C36D578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2149943" y="2083594"/>
              <a:ext cx="39676" cy="21436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3D534929-5355-4FCC-B28D-23A2B339A47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80000" flipH="1">
              <a:off x="9127990" y="33425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FF81BF46-0D3A-4438-8EEE-6121B670CEA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00000" flipH="1">
              <a:off x="8987576" y="33663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80C3AD23-F5B5-4D59-8AC8-81D53B8B342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20000" flipH="1">
              <a:off x="8844859" y="35117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B9052C6B-3534-4A9B-B622-E8D5D13218E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40000" flipH="1">
              <a:off x="8706904" y="3657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E4D56ED8-876B-4EE6-B357-10A12B5BA92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720000" flipH="1">
              <a:off x="8568008" y="3878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E5D4CDC2-E214-4417-8095-5B2F91AEAB3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840000" flipH="1">
              <a:off x="8429112" y="41006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36C5CE46-26FC-41D6-A21C-F65C8789555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960000" flipH="1">
              <a:off x="8294968" y="4462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86C81983-24FD-4606-B8D4-469D7988020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080000" flipH="1">
              <a:off x="8160824" y="48237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741EB9C6-04B6-40DB-9DC7-D04A93BFD61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260000" flipH="1">
              <a:off x="8027689" y="53184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A871D9AB-A0B0-47A4-A672-76333E70550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380000" flipH="1">
              <a:off x="7894554" y="58132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9475B67C-4900-48BA-9B5E-B8757884B4E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500000" flipH="1">
              <a:off x="7761419" y="63079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2E1C3B6C-DA70-4290-8F39-6C593A18138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620000" flipH="1">
              <a:off x="7636645" y="68980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B0583374-799E-427C-B427-008CE921FF2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800000" flipH="1">
              <a:off x="7511871" y="75119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DE40998E-C5A3-492A-B12A-148AB0EBCE6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920000" flipH="1">
              <a:off x="7387899" y="81977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A9283048-DDA8-4BC4-B8CC-DF3C5A9F25B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040000" flipH="1">
              <a:off x="7268530" y="89316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1429CF45-D8B8-484C-9A56-6A827F458D0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160000" flipH="1">
              <a:off x="7152030" y="97658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2CD09BAD-3640-4C2C-BCFB-66168805805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340000" flipH="1">
              <a:off x="7041695" y="106002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1B8388B9-6E7F-4E4A-B6AF-DE7EC2A0051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460000" flipH="1">
              <a:off x="6931360" y="114346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9A142A50-C95A-4541-A313-EF1B19CEDD8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580000" flipH="1">
              <a:off x="6819070" y="123586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7E664D3E-3B0F-4769-9D06-0D2A9F7FDDC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700000" flipH="1">
              <a:off x="6721359" y="133274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0823FC98-39F7-48F1-9108-E89CF17858D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880000" flipH="1">
              <a:off x="6617467" y="14294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A531CA6A-5852-4AF8-9BB7-FB48A7ADFAA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000000" flipH="1">
              <a:off x="6520032" y="152728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6490D45-405E-42E8-8E75-FB40435E4D6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120000" flipH="1">
              <a:off x="6429579" y="164161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3655B4ED-0C84-4BED-B75C-7856E3FF4D5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240000" flipH="1">
              <a:off x="6340532" y="17504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98472CDE-C9A5-41FF-9F25-C11A4BC028C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420000" flipH="1">
              <a:off x="6261757" y="18601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B161A2FD-1C25-44BE-9436-0C75B67E350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540000" flipH="1">
              <a:off x="6184144" y="19796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EB8AE4B-8581-470F-8F5F-3E4939381AA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660000" flipH="1">
              <a:off x="6106531" y="209906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043DADFF-BD52-4029-9501-239CF760063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780000" flipH="1">
              <a:off x="6043206" y="222255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64CEB4E7-E357-4D3C-A253-8A54191B5BF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960000" flipH="1">
              <a:off x="5978913" y="234430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3F8EEACB-8345-4632-BC96-621945A0182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080000" flipH="1">
              <a:off x="5912438" y="24706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1E32197A-D1A2-4A8B-A6D2-CAF590F2485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200000" flipH="1">
              <a:off x="5858875" y="260092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E3F8E170-186A-4D86-A017-B30FBECF697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320000" flipH="1">
              <a:off x="5808182" y="273404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249B6D74-07B1-4E0E-9BBA-1905247399F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500000" flipH="1">
              <a:off x="5773263" y="286686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B320448A-2320-459B-B975-71822DD385E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620000" flipH="1">
              <a:off x="5735963" y="300206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B594DEB-FD2B-4FAF-A670-65C0355DAFF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740000" flipH="1">
              <a:off x="5700105" y="313891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FBCC1FEE-F2A2-4CBC-A937-65FB46A314B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860000" flipH="1">
              <a:off x="5665939" y="327548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ED32B9E3-91E7-419D-AF64-B8EF6424FD0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040000" flipH="1">
              <a:off x="5644476" y="341425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2004CD01-0FC5-4CD8-A1B4-CE11287753F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160000" flipH="1">
              <a:off x="5626530" y="35546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11FE5CA4-CBA0-4623-8CCA-9D340DFA3D2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280000" flipH="1">
              <a:off x="5616429" y="369183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F486D501-B2DE-45BD-8240-731D2EAA972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400000" flipH="1">
              <a:off x="5611319" y="38353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4AEAB6A1-C430-4444-99EF-4EEA3EC0C5E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580000" flipH="1">
              <a:off x="5608540" y="397572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FA6FDF40-BC01-4309-832B-B4E1C698BF6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700000" flipH="1">
              <a:off x="5605761" y="41160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4BD07185-1C9A-4B11-80A0-E2ED0D85FC8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820000" flipH="1">
              <a:off x="5624195" y="425421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432CFF46-1BB3-4160-9356-F224042C53B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940000" flipH="1">
              <a:off x="5642629" y="439235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2FE94851-EBB2-40D8-8D64-9822B6D62CE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120000" flipH="1">
              <a:off x="5654818" y="453638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DBBFF110-E54E-4FB1-B864-A4457C6CE75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240000" flipH="1">
              <a:off x="5684446" y="467136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5319A31A-8D57-4A81-9231-0AC53C6CDB1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360000" flipH="1">
              <a:off x="5714074" y="480873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768704F1-4068-46C9-ABC3-49FE3E0E1CC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480000" flipH="1">
              <a:off x="5748464" y="49484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F4FB8274-3C59-4C53-B2F4-813FD708EE5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660000" flipH="1">
              <a:off x="5792091" y="507760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C59F7020-06BC-4E19-A07A-C19993A92E9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780000" flipH="1">
              <a:off x="5847441" y="52112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B520646A-A14F-42EC-A5E7-6CBCE8910DF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900000" flipH="1">
              <a:off x="5900410" y="534245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1B65C275-E65F-4C36-8C20-BAF3CC74432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7020000" flipH="1">
              <a:off x="5955760" y="547369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271DC201-58DF-4042-B9BD-524107368F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46333" y="2032000"/>
            <a:ext cx="4513792" cy="281939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/>
              <a:t>NetworkX</a:t>
            </a:r>
          </a:p>
        </p:txBody>
      </p:sp>
    </p:spTree>
    <p:extLst>
      <p:ext uri="{BB962C8B-B14F-4D97-AF65-F5344CB8AC3E}">
        <p14:creationId xmlns:p14="http://schemas.microsoft.com/office/powerpoint/2010/main" val="469756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1BE7CB7-24DC-41D6-9BC1-CE530272831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0" name="Freeform 5">
            <a:extLst>
              <a:ext uri="{FF2B5EF4-FFF2-40B4-BE49-F238E27FC236}">
                <a16:creationId xmlns:a16="http://schemas.microsoft.com/office/drawing/2014/main" id="{ABDB4582-44AE-4E18-8464-05E0C5731A7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5827529" y="660400"/>
            <a:ext cx="6381405" cy="6214533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tx1"/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12" name="Freeform 14">
            <a:extLst>
              <a:ext uri="{FF2B5EF4-FFF2-40B4-BE49-F238E27FC236}">
                <a16:creationId xmlns:a16="http://schemas.microsoft.com/office/drawing/2014/main" id="{834AA19D-D28C-42A8-85C3-43596A2C51F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81603" y="104899"/>
            <a:ext cx="6896713" cy="6005491"/>
          </a:xfrm>
          <a:custGeom>
            <a:avLst/>
            <a:gdLst>
              <a:gd name="connsiteX0" fmla="*/ 3912717 w 6896713"/>
              <a:gd name="connsiteY0" fmla="*/ 0 h 6005491"/>
              <a:gd name="connsiteX1" fmla="*/ 6679426 w 6896713"/>
              <a:gd name="connsiteY1" fmla="*/ 1146008 h 6005491"/>
              <a:gd name="connsiteX2" fmla="*/ 6896713 w 6896713"/>
              <a:gd name="connsiteY2" fmla="*/ 1385085 h 6005491"/>
              <a:gd name="connsiteX3" fmla="*/ 6896713 w 6896713"/>
              <a:gd name="connsiteY3" fmla="*/ 1431256 h 6005491"/>
              <a:gd name="connsiteX4" fmla="*/ 6657442 w 6896713"/>
              <a:gd name="connsiteY4" fmla="*/ 1167992 h 6005491"/>
              <a:gd name="connsiteX5" fmla="*/ 3912717 w 6896713"/>
              <a:gd name="connsiteY5" fmla="*/ 31089 h 6005491"/>
              <a:gd name="connsiteX6" fmla="*/ 31089 w 6896713"/>
              <a:gd name="connsiteY6" fmla="*/ 3912717 h 6005491"/>
              <a:gd name="connsiteX7" fmla="*/ 593046 w 6896713"/>
              <a:gd name="connsiteY7" fmla="*/ 5925483 h 6005491"/>
              <a:gd name="connsiteX8" fmla="*/ 633874 w 6896713"/>
              <a:gd name="connsiteY8" fmla="*/ 5989169 h 6005491"/>
              <a:gd name="connsiteX9" fmla="*/ 607415 w 6896713"/>
              <a:gd name="connsiteY9" fmla="*/ 6005491 h 6005491"/>
              <a:gd name="connsiteX10" fmla="*/ 566458 w 6896713"/>
              <a:gd name="connsiteY10" fmla="*/ 5941603 h 6005491"/>
              <a:gd name="connsiteX11" fmla="*/ 0 w 6896713"/>
              <a:gd name="connsiteY11" fmla="*/ 3912717 h 6005491"/>
              <a:gd name="connsiteX12" fmla="*/ 3912717 w 6896713"/>
              <a:gd name="connsiteY12" fmla="*/ 0 h 600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96713" h="6005491">
                <a:moveTo>
                  <a:pt x="3912717" y="0"/>
                </a:moveTo>
                <a:cubicBezTo>
                  <a:pt x="4993184" y="0"/>
                  <a:pt x="5971363" y="437946"/>
                  <a:pt x="6679426" y="1146008"/>
                </a:cubicBezTo>
                <a:lnTo>
                  <a:pt x="6896713" y="1385085"/>
                </a:lnTo>
                <a:lnTo>
                  <a:pt x="6896713" y="1431256"/>
                </a:lnTo>
                <a:lnTo>
                  <a:pt x="6657442" y="1167992"/>
                </a:lnTo>
                <a:cubicBezTo>
                  <a:pt x="5955006" y="465555"/>
                  <a:pt x="4984599" y="31089"/>
                  <a:pt x="3912717" y="31089"/>
                </a:cubicBezTo>
                <a:cubicBezTo>
                  <a:pt x="1768953" y="31089"/>
                  <a:pt x="31089" y="1768953"/>
                  <a:pt x="31089" y="3912717"/>
                </a:cubicBezTo>
                <a:cubicBezTo>
                  <a:pt x="31089" y="4649636"/>
                  <a:pt x="236442" y="5338592"/>
                  <a:pt x="593046" y="5925483"/>
                </a:cubicBezTo>
                <a:lnTo>
                  <a:pt x="633874" y="5989169"/>
                </a:lnTo>
                <a:lnTo>
                  <a:pt x="607415" y="6005491"/>
                </a:lnTo>
                <a:lnTo>
                  <a:pt x="566458" y="5941603"/>
                </a:lnTo>
                <a:cubicBezTo>
                  <a:pt x="206998" y="5350013"/>
                  <a:pt x="0" y="4655538"/>
                  <a:pt x="0" y="3912717"/>
                </a:cubicBezTo>
                <a:cubicBezTo>
                  <a:pt x="0" y="1751783"/>
                  <a:pt x="1751783" y="0"/>
                  <a:pt x="3912717" y="0"/>
                </a:cubicBezTo>
                <a:close/>
              </a:path>
            </a:pathLst>
          </a:custGeom>
          <a:solidFill>
            <a:srgbClr val="FFFFFF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027E42E-AE32-44CA-B7BB-2E81811F8DD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516018" y="331504"/>
            <a:ext cx="6675982" cy="5235326"/>
            <a:chOff x="5516018" y="331504"/>
            <a:chExt cx="6675982" cy="5235326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A088E0A1-0B30-4CCB-8A81-FE7CD951261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66830" y="33150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18875F36-1881-4C6F-AF34-61C12DCB174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20000" flipH="1">
              <a:off x="9408861" y="3383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4FA217E-E029-463E-8F69-3C494C30F18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40000" flipH="1">
              <a:off x="9551700" y="34763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EE20BA78-A2F8-4EE9-AD79-4560BBABA85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360000" flipH="1">
              <a:off x="9688748" y="36808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7C72D971-8746-4672-9ED9-022673A1099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540000" flipH="1">
              <a:off x="9824866" y="38922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93D413D-3B8A-42F0-BFB8-2C9764FA7B7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660000" flipH="1">
              <a:off x="9966867" y="41754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AF004B3-4700-4D62-BFA8-07A2CB52EE3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780000" flipH="1">
              <a:off x="10104425" y="4458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3F454BC-502F-45A5-9286-F9AAF53D9FE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900000" flipH="1">
              <a:off x="10240513" y="47948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E04F419-5713-469A-801C-416F54A3493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080000" flipH="1">
              <a:off x="10373882" y="52435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44E4635B-24F2-4032-BDD6-D07990AD4BC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200000" flipH="1">
              <a:off x="10505632" y="5706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BA8091B-8DDA-425F-AF93-023ED9F45C4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320000" flipH="1">
              <a:off x="10637382" y="62134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356D989-2866-49C1-BE2B-5ED7B961ACA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440000" flipH="1">
              <a:off x="10760965" y="69043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7719C6D4-8B9A-4109-A7CC-A940A2C1E37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620000" flipH="1">
              <a:off x="10888991" y="7550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C488CB7D-BD79-42A2-9200-768664CE605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740000" flipH="1">
              <a:off x="11010193" y="81974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9B656FE-3DC8-486B-B8BB-41C7BA0142E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860000" flipH="1">
              <a:off x="11129014" y="89566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86F6CA85-0A9C-4332-BCC1-D91463777B7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980000" flipH="1">
              <a:off x="11249872" y="9680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3EAB4D0-E390-4195-8B31-E4F17F09868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160000" flipH="1">
              <a:off x="11366875" y="104808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8A04328-E8BF-4B6D-AC14-E9E8E29D7FE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280000" flipH="1">
              <a:off x="11474058" y="113152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4597E401-97C5-423E-919A-DFD8915BB92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400000" flipH="1">
              <a:off x="11583303" y="122179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57EA9F4A-CFDB-45BF-8DA2-27C8F718A87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520000" flipH="1">
              <a:off x="11685344" y="132177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7A71F04-BE81-4FD0-B4F6-DDCDC1209C1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700000" flipH="1">
              <a:off x="11787704" y="141763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FCF6D7C9-41B5-4E8A-A287-14EA84A583B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820000" flipH="1">
              <a:off x="11880859" y="151793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B361FC71-51B7-4AA8-BCDA-D38F2D9AF52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940000" flipH="1">
              <a:off x="11969252" y="162743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01F21AF5-4602-46DF-9820-4826EA4B42C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3060000" flipH="1">
              <a:off x="12062016" y="173601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9480754-0F96-4430-8DC3-979A21C4289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2074680" y="1910249"/>
              <a:ext cx="117320" cy="82912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1B44DF25-1482-4A14-BFC6-6C69CC9C530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2149943" y="2083594"/>
              <a:ext cx="39676" cy="21436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B37CC1AE-0A32-4E1E-896B-2A76EF57B1D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80000" flipH="1">
              <a:off x="9127990" y="33425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21A70B7F-5ACA-407B-B645-525A6D32132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00000" flipH="1">
              <a:off x="8987576" y="33663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4632EC0-D4CC-4E06-A467-B0DF2F24301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20000" flipH="1">
              <a:off x="8844859" y="35117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2BB4EF78-7BCD-41A0-B952-481EE0188F5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40000" flipH="1">
              <a:off x="8706904" y="3657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4AE8FAF5-4FE8-43CB-B6E8-E70FE1B35E3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720000" flipH="1">
              <a:off x="8568008" y="3878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1489096B-B47B-4B83-A584-0A6718E21B3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840000" flipH="1">
              <a:off x="8429112" y="41006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A07A979D-500D-4B4D-A74A-242888401D3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960000" flipH="1">
              <a:off x="8294968" y="4462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67B2E235-E6D3-4488-903E-803B765F389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080000" flipH="1">
              <a:off x="8160824" y="48237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870A1F48-54C1-4EA4-AB1C-BF2CFE1EBD2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260000" flipH="1">
              <a:off x="8027689" y="53184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EB45E8F5-9801-48FA-9935-AF3FA51F1AA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380000" flipH="1">
              <a:off x="7894554" y="58132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7A0D9948-0529-40C1-A0EB-196656CCBDB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500000" flipH="1">
              <a:off x="7761419" y="63079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E6C673E7-DE8B-4947-AD07-6B652F92680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620000" flipH="1">
              <a:off x="7636645" y="68980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D5C48DA5-6E2D-4876-98D8-497CBEB0BB9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800000" flipH="1">
              <a:off x="7511871" y="75119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53A5FD2A-FDB5-4881-8DB9-87BC860BF94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920000" flipH="1">
              <a:off x="7387899" y="81977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CD40631C-5F57-4F40-B598-65724FB7F72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040000" flipH="1">
              <a:off x="7268530" y="89316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1AEB9ED3-7842-4EAB-B58C-757BAFCBD96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160000" flipH="1">
              <a:off x="7152030" y="97658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90F113F6-91C1-403A-AF4E-8AD9DA1A8D6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340000" flipH="1">
              <a:off x="7041695" y="106002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5351E6F3-1156-40E6-94EB-2D804EDAE19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460000" flipH="1">
              <a:off x="6931360" y="114346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BE2BC071-E0C5-4183-9B2E-3A0D9BF783F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580000" flipH="1">
              <a:off x="6819070" y="123586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92E7482A-2B6D-40DC-A943-86A385AE4AD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700000" flipH="1">
              <a:off x="6721359" y="133274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609509B9-40D7-4C0E-A338-DAD440BD860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880000" flipH="1">
              <a:off x="6617467" y="14294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DFC65A53-6D4B-4206-8A46-0F7A19469A1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000000" flipH="1">
              <a:off x="6520032" y="152728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9322A210-DF61-4EB5-AF0C-DA047452ED4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120000" flipH="1">
              <a:off x="6429579" y="164161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1B482A4E-4BE7-4244-A91A-C82C8DB4E9D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240000" flipH="1">
              <a:off x="6340532" y="17504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4D0601FF-B12D-4E5B-956D-3F4EC2497BA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420000" flipH="1">
              <a:off x="6261757" y="18601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04542652-9CA6-4B8D-BC59-2F7B20ABC01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540000" flipH="1">
              <a:off x="6184144" y="19796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90BA007D-9E92-4CA8-A708-6C7DD2E7BA7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660000" flipH="1">
              <a:off x="6106531" y="209906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0DD07D47-C804-4455-8309-0E7DC83AF10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780000" flipH="1">
              <a:off x="6043206" y="222255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73AA0B1-9C05-40F8-85B8-E8052278675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960000" flipH="1">
              <a:off x="5978913" y="234430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95BA57D4-7DE3-4704-8C13-FBC3A75B080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080000" flipH="1">
              <a:off x="5912438" y="24706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C6582B0D-575F-41A0-975E-60E6754A0FB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200000" flipH="1">
              <a:off x="5858875" y="260092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FA2AE5EC-9F9A-436C-9454-E988EA75977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320000" flipH="1">
              <a:off x="5808182" y="273404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C459BB45-EFAA-4138-B1E7-CF817A09892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500000" flipH="1">
              <a:off x="5773263" y="286686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5906B09C-E123-4952-8CBB-5244CFB0DC9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620000" flipH="1">
              <a:off x="5735963" y="300206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30E6C7E7-0039-4BD1-9DDF-E9C52222450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740000" flipH="1">
              <a:off x="5700105" y="313891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DFDBDA5F-D32E-4611-A505-D2DE671DDBC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860000" flipH="1">
              <a:off x="5665939" y="327548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153A6C64-6F86-48DB-9EA8-14440531754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040000" flipH="1">
              <a:off x="5644476" y="341425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25E86FAF-C76F-40A2-ADFB-FDE12C10146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160000" flipH="1">
              <a:off x="5626530" y="35546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1AAD2EAE-270E-44F7-A11B-0C801D86B83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280000" flipH="1">
              <a:off x="5616429" y="369183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3F145145-8413-44DF-B42A-6084651BF18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400000" flipH="1">
              <a:off x="5611319" y="38353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F93269C9-5835-433D-9FA0-948E3367249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580000" flipH="1">
              <a:off x="5608540" y="397572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578E720B-02C1-486E-8358-80840FEA7DD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700000" flipH="1">
              <a:off x="5605761" y="41160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AF1037A0-FF5E-4FAA-9F3F-E870FD005AE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820000" flipH="1">
              <a:off x="5624195" y="425421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38D1A6B3-5A9D-4D3E-AB5C-9A5FEAE812D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940000" flipH="1">
              <a:off x="5642629" y="439235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BEC51D1F-69E1-4B0B-94B0-7D93FB41129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120000" flipH="1">
              <a:off x="5654818" y="453638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C03D6CC9-C969-4591-AEDF-472DA64E579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240000" flipH="1">
              <a:off x="5684446" y="467136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324D973E-B86F-4AF8-8556-C52397282CD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360000" flipH="1">
              <a:off x="5714074" y="480873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BFC5213B-135A-41A5-A778-80B1630890F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480000" flipH="1">
              <a:off x="5748464" y="49484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30780E42-A140-4D97-9857-771BD1D3914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660000" flipH="1">
              <a:off x="5792091" y="507760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B27A0811-BE72-487B-AA54-57491FA506C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780000" flipH="1">
              <a:off x="5847441" y="52112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E3F9A93E-E149-44CA-A1FD-BE38A1C672D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900000" flipH="1">
              <a:off x="5900410" y="534245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D26B12C1-22E7-4F8F-BC20-E444596E6B0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7020000" flipH="1">
              <a:off x="5955760" y="547369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Picture 1" descr="C:\Users\jodus\AppData\Local\Packages\Microsoft.Office.Desktop_8wekyb3d8bbwe\AC\INetCache\Content.MSO\55DD4B5D.tmp">
            <a:extLst>
              <a:ext uri="{FF2B5EF4-FFF2-40B4-BE49-F238E27FC236}">
                <a16:creationId xmlns:a16="http://schemas.microsoft.com/office/drawing/2014/main" id="{F3B34D78-7BED-45C0-AF0A-3862FA136C45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4408" y="1626704"/>
            <a:ext cx="5414164" cy="4973149"/>
          </a:xfrm>
          <a:prstGeom prst="rect">
            <a:avLst/>
          </a:prstGeom>
          <a:noFill/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8B3392DD-5478-4F3C-A573-2F993AE51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876" y="2032000"/>
            <a:ext cx="4513792" cy="281939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 dirty="0"/>
              <a:t>All Airports and </a:t>
            </a:r>
            <a:r>
              <a:rPr lang="en-US" sz="4800"/>
              <a:t>their routes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7242143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Picture 105">
            <a:extLst>
              <a:ext uri="{FF2B5EF4-FFF2-40B4-BE49-F238E27FC236}">
                <a16:creationId xmlns:a16="http://schemas.microsoft.com/office/drawing/2014/main" id="{B1BE7CB7-24DC-41D6-9BC1-CE530272831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101" name="Picture 5" descr="C:\Users\jodus\AppData\Local\Packages\Microsoft.Office.Desktop_8wekyb3d8bbwe\AC\INetCache\Content.MSO\E873C252.tmp">
            <a:extLst>
              <a:ext uri="{FF2B5EF4-FFF2-40B4-BE49-F238E27FC236}">
                <a16:creationId xmlns:a16="http://schemas.microsoft.com/office/drawing/2014/main" id="{A74D824E-1EB9-4E18-BB08-18821A18C2A9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810" y="1450218"/>
            <a:ext cx="6921364" cy="3962480"/>
          </a:xfrm>
          <a:prstGeom prst="roundRect">
            <a:avLst>
              <a:gd name="adj" fmla="val 4380"/>
            </a:avLst>
          </a:prstGeom>
          <a:noFill/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FC3153B4-2CB4-4262-A97D-EA12C7723B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0983" y="639097"/>
            <a:ext cx="3352256" cy="374663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 dirty="0"/>
              <a:t>Route map</a:t>
            </a:r>
          </a:p>
        </p:txBody>
      </p:sp>
    </p:spTree>
    <p:extLst>
      <p:ext uri="{BB962C8B-B14F-4D97-AF65-F5344CB8AC3E}">
        <p14:creationId xmlns:p14="http://schemas.microsoft.com/office/powerpoint/2010/main" val="38805888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8A9487CD-7D0F-41CA-BC10-EA03D14049D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4" name="Afbeelding 3">
            <a:extLst>
              <a:ext uri="{FF2B5EF4-FFF2-40B4-BE49-F238E27FC236}">
                <a16:creationId xmlns:a16="http://schemas.microsoft.com/office/drawing/2014/main" id="{FE235EC8-9A5F-4AE0-8B2D-0281FDF6D5A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/>
          </a:blip>
          <a:srcRect l="1111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EB248D8-CF52-4E79-8818-CCF3E9CD55A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2" name="Freeform 5">
            <a:extLst>
              <a:ext uri="{FF2B5EF4-FFF2-40B4-BE49-F238E27FC236}">
                <a16:creationId xmlns:a16="http://schemas.microsoft.com/office/drawing/2014/main" id="{EE853D4C-8752-44E5-AD7A-063F8234AA3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5827529" y="660400"/>
            <a:ext cx="6381405" cy="6214533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4" name="Freeform 14">
            <a:extLst>
              <a:ext uri="{FF2B5EF4-FFF2-40B4-BE49-F238E27FC236}">
                <a16:creationId xmlns:a16="http://schemas.microsoft.com/office/drawing/2014/main" id="{73F69954-D4AA-45CE-A548-AEBF62E313A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81603" y="104899"/>
            <a:ext cx="6896713" cy="6005491"/>
          </a:xfrm>
          <a:custGeom>
            <a:avLst/>
            <a:gdLst>
              <a:gd name="connsiteX0" fmla="*/ 3912717 w 6896713"/>
              <a:gd name="connsiteY0" fmla="*/ 0 h 6005491"/>
              <a:gd name="connsiteX1" fmla="*/ 6679426 w 6896713"/>
              <a:gd name="connsiteY1" fmla="*/ 1146008 h 6005491"/>
              <a:gd name="connsiteX2" fmla="*/ 6896713 w 6896713"/>
              <a:gd name="connsiteY2" fmla="*/ 1385085 h 6005491"/>
              <a:gd name="connsiteX3" fmla="*/ 6896713 w 6896713"/>
              <a:gd name="connsiteY3" fmla="*/ 1431256 h 6005491"/>
              <a:gd name="connsiteX4" fmla="*/ 6657442 w 6896713"/>
              <a:gd name="connsiteY4" fmla="*/ 1167992 h 6005491"/>
              <a:gd name="connsiteX5" fmla="*/ 3912717 w 6896713"/>
              <a:gd name="connsiteY5" fmla="*/ 31089 h 6005491"/>
              <a:gd name="connsiteX6" fmla="*/ 31089 w 6896713"/>
              <a:gd name="connsiteY6" fmla="*/ 3912717 h 6005491"/>
              <a:gd name="connsiteX7" fmla="*/ 593046 w 6896713"/>
              <a:gd name="connsiteY7" fmla="*/ 5925483 h 6005491"/>
              <a:gd name="connsiteX8" fmla="*/ 633874 w 6896713"/>
              <a:gd name="connsiteY8" fmla="*/ 5989169 h 6005491"/>
              <a:gd name="connsiteX9" fmla="*/ 607415 w 6896713"/>
              <a:gd name="connsiteY9" fmla="*/ 6005491 h 6005491"/>
              <a:gd name="connsiteX10" fmla="*/ 566458 w 6896713"/>
              <a:gd name="connsiteY10" fmla="*/ 5941603 h 6005491"/>
              <a:gd name="connsiteX11" fmla="*/ 0 w 6896713"/>
              <a:gd name="connsiteY11" fmla="*/ 3912717 h 6005491"/>
              <a:gd name="connsiteX12" fmla="*/ 3912717 w 6896713"/>
              <a:gd name="connsiteY12" fmla="*/ 0 h 600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96713" h="6005491">
                <a:moveTo>
                  <a:pt x="3912717" y="0"/>
                </a:moveTo>
                <a:cubicBezTo>
                  <a:pt x="4993184" y="0"/>
                  <a:pt x="5971363" y="437946"/>
                  <a:pt x="6679426" y="1146008"/>
                </a:cubicBezTo>
                <a:lnTo>
                  <a:pt x="6896713" y="1385085"/>
                </a:lnTo>
                <a:lnTo>
                  <a:pt x="6896713" y="1431256"/>
                </a:lnTo>
                <a:lnTo>
                  <a:pt x="6657442" y="1167992"/>
                </a:lnTo>
                <a:cubicBezTo>
                  <a:pt x="5955006" y="465555"/>
                  <a:pt x="4984599" y="31089"/>
                  <a:pt x="3912717" y="31089"/>
                </a:cubicBezTo>
                <a:cubicBezTo>
                  <a:pt x="1768953" y="31089"/>
                  <a:pt x="31089" y="1768953"/>
                  <a:pt x="31089" y="3912717"/>
                </a:cubicBezTo>
                <a:cubicBezTo>
                  <a:pt x="31089" y="4649636"/>
                  <a:pt x="236442" y="5338592"/>
                  <a:pt x="593046" y="5925483"/>
                </a:cubicBezTo>
                <a:lnTo>
                  <a:pt x="633874" y="5989169"/>
                </a:lnTo>
                <a:lnTo>
                  <a:pt x="607415" y="6005491"/>
                </a:lnTo>
                <a:lnTo>
                  <a:pt x="566458" y="5941603"/>
                </a:lnTo>
                <a:cubicBezTo>
                  <a:pt x="206998" y="5350013"/>
                  <a:pt x="0" y="4655538"/>
                  <a:pt x="0" y="3912717"/>
                </a:cubicBezTo>
                <a:cubicBezTo>
                  <a:pt x="0" y="1751783"/>
                  <a:pt x="1751783" y="0"/>
                  <a:pt x="3912717" y="0"/>
                </a:cubicBezTo>
                <a:close/>
              </a:path>
            </a:pathLst>
          </a:custGeom>
          <a:solidFill>
            <a:srgbClr val="FFFFFF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068A9AF-AB93-401A-8CE9-F39578B3A7D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516018" y="331504"/>
            <a:ext cx="6675982" cy="5235326"/>
            <a:chOff x="5516018" y="331504"/>
            <a:chExt cx="6675982" cy="5235326"/>
          </a:xfrm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8884D755-D741-471A-A4CA-F50EF5B592D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66830" y="33150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15B122A-DB1B-47F1-9D17-7AAD12FDCC7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20000" flipH="1">
              <a:off x="9408861" y="3383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EF5D230F-E76B-4836-8358-A102EEAE77E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40000" flipH="1">
              <a:off x="9551700" y="34763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72430D58-5160-48FC-8844-63C3E0B104B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360000" flipH="1">
              <a:off x="9688748" y="36808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835B9D0E-1620-4053-A7CC-0315832CBFC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540000" flipH="1">
              <a:off x="9824866" y="38922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384EAA0-3D9E-4D80-B921-03DB831EC67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660000" flipH="1">
              <a:off x="9966867" y="41754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47733966-4929-4D6A-9E07-2410580C029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780000" flipH="1">
              <a:off x="10104425" y="4458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0E0B5A27-B6CC-4E73-8D9A-3FEFD3FB687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900000" flipH="1">
              <a:off x="10240513" y="47948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4EEA3C4E-D362-4242-9810-2D32F7E94C9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080000" flipH="1">
              <a:off x="10373882" y="52435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FB38A6C6-EFF5-4EE1-ADFE-B5F507B080F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200000" flipH="1">
              <a:off x="10505632" y="5706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9015C031-4320-4BBA-86BE-C1C67FBBA98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320000" flipH="1">
              <a:off x="10637382" y="62134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3E8CBF99-47D6-4D49-BB15-0D7BE834E29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440000" flipH="1">
              <a:off x="10760965" y="69043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AFE1EFA5-BC29-4544-8FD3-018ACD21219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620000" flipH="1">
              <a:off x="10888991" y="7550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E525904B-4221-4FAD-BE3E-44A63F3CE0B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740000" flipH="1">
              <a:off x="11010193" y="81974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DF82C6C7-DBDD-44C9-8FCF-ADED6B5B3BB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860000" flipH="1">
              <a:off x="11129014" y="89566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AC53B382-C708-47B5-AA1D-0BEC4F042B9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980000" flipH="1">
              <a:off x="11249872" y="9680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6953A60-0310-4285-8409-1D3868C9BB7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160000" flipH="1">
              <a:off x="11366875" y="104808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A3773B86-6265-4CC5-83C1-A09F76FEDC4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280000" flipH="1">
              <a:off x="11474058" y="113152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F065C455-96CD-464F-BFF3-C22DBF3A0BF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400000" flipH="1">
              <a:off x="11583303" y="122179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4237F692-81B3-4CD6-972E-7796DD644C9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520000" flipH="1">
              <a:off x="11685344" y="132177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9ECA07D0-9E86-4A9B-BAB4-43493766AC9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700000" flipH="1">
              <a:off x="11787704" y="141763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18FA0748-B289-4275-B061-F24BC6DBB9D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820000" flipH="1">
              <a:off x="11880859" y="151793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A3ECAB31-E589-40F0-B92D-1D4BB1A1C05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940000" flipH="1">
              <a:off x="11969252" y="162743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6C59E4A1-C61A-41D0-AF5B-57D898401E6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3060000" flipH="1">
              <a:off x="12062016" y="173601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795CAE1B-7705-4527-ACE1-3A682722B98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2074680" y="1910249"/>
              <a:ext cx="117320" cy="82912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246A045C-2507-4310-A46F-3C24C36D578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2149943" y="2083594"/>
              <a:ext cx="39676" cy="21436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3D534929-5355-4FCC-B28D-23A2B339A47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80000" flipH="1">
              <a:off x="9127990" y="33425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FF81BF46-0D3A-4438-8EEE-6121B670CEA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00000" flipH="1">
              <a:off x="8987576" y="33663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80C3AD23-F5B5-4D59-8AC8-81D53B8B342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20000" flipH="1">
              <a:off x="8844859" y="35117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B9052C6B-3534-4A9B-B622-E8D5D13218E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40000" flipH="1">
              <a:off x="8706904" y="3657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E4D56ED8-876B-4EE6-B357-10A12B5BA92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720000" flipH="1">
              <a:off x="8568008" y="3878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E5D4CDC2-E214-4417-8095-5B2F91AEAB3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840000" flipH="1">
              <a:off x="8429112" y="41006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36C5CE46-26FC-41D6-A21C-F65C8789555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960000" flipH="1">
              <a:off x="8294968" y="4462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86C81983-24FD-4606-B8D4-469D7988020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080000" flipH="1">
              <a:off x="8160824" y="48237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741EB9C6-04B6-40DB-9DC7-D04A93BFD61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260000" flipH="1">
              <a:off x="8027689" y="53184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A871D9AB-A0B0-47A4-A672-76333E70550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380000" flipH="1">
              <a:off x="7894554" y="58132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9475B67C-4900-48BA-9B5E-B8757884B4E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500000" flipH="1">
              <a:off x="7761419" y="63079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2E1C3B6C-DA70-4290-8F39-6C593A18138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620000" flipH="1">
              <a:off x="7636645" y="68980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B0583374-799E-427C-B427-008CE921FF2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800000" flipH="1">
              <a:off x="7511871" y="75119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DE40998E-C5A3-492A-B12A-148AB0EBCE6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920000" flipH="1">
              <a:off x="7387899" y="81977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A9283048-DDA8-4BC4-B8CC-DF3C5A9F25B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040000" flipH="1">
              <a:off x="7268530" y="89316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1429CF45-D8B8-484C-9A56-6A827F458D0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160000" flipH="1">
              <a:off x="7152030" y="97658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2CD09BAD-3640-4C2C-BCFB-66168805805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340000" flipH="1">
              <a:off x="7041695" y="106002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1B8388B9-6E7F-4E4A-B6AF-DE7EC2A0051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460000" flipH="1">
              <a:off x="6931360" y="114346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9A142A50-C95A-4541-A313-EF1B19CEDD8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580000" flipH="1">
              <a:off x="6819070" y="123586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7E664D3E-3B0F-4769-9D06-0D2A9F7FDDC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700000" flipH="1">
              <a:off x="6721359" y="133274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0823FC98-39F7-48F1-9108-E89CF17858D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880000" flipH="1">
              <a:off x="6617467" y="14294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A531CA6A-5852-4AF8-9BB7-FB48A7ADFAA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000000" flipH="1">
              <a:off x="6520032" y="152728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76490D45-405E-42E8-8E75-FB40435E4D6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120000" flipH="1">
              <a:off x="6429579" y="164161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3655B4ED-0C84-4BED-B75C-7856E3FF4D5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240000" flipH="1">
              <a:off x="6340532" y="17504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98472CDE-C9A5-41FF-9F25-C11A4BC028C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420000" flipH="1">
              <a:off x="6261757" y="18601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B161A2FD-1C25-44BE-9436-0C75B67E350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540000" flipH="1">
              <a:off x="6184144" y="19796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EB8AE4B-8581-470F-8F5F-3E4939381AA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660000" flipH="1">
              <a:off x="6106531" y="209906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043DADFF-BD52-4029-9501-239CF760063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780000" flipH="1">
              <a:off x="6043206" y="222255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64CEB4E7-E357-4D3C-A253-8A54191B5BF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960000" flipH="1">
              <a:off x="5978913" y="234430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3F8EEACB-8345-4632-BC96-621945A0182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080000" flipH="1">
              <a:off x="5912438" y="24706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1E32197A-D1A2-4A8B-A6D2-CAF590F2485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200000" flipH="1">
              <a:off x="5858875" y="260092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E3F8E170-186A-4D86-A017-B30FBECF697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320000" flipH="1">
              <a:off x="5808182" y="273404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249B6D74-07B1-4E0E-9BBA-1905247399F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500000" flipH="1">
              <a:off x="5773263" y="286686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B320448A-2320-459B-B975-71822DD385E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620000" flipH="1">
              <a:off x="5735963" y="300206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7B594DEB-FD2B-4FAF-A670-65C0355DAFF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740000" flipH="1">
              <a:off x="5700105" y="313891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FBCC1FEE-F2A2-4CBC-A937-65FB46A314B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860000" flipH="1">
              <a:off x="5665939" y="327548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ED32B9E3-91E7-419D-AF64-B8EF6424FD0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040000" flipH="1">
              <a:off x="5644476" y="341425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2004CD01-0FC5-4CD8-A1B4-CE11287753F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160000" flipH="1">
              <a:off x="5626530" y="35546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11FE5CA4-CBA0-4623-8CCA-9D340DFA3D2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280000" flipH="1">
              <a:off x="5616429" y="369183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F486D501-B2DE-45BD-8240-731D2EAA972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400000" flipH="1">
              <a:off x="5611319" y="38353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4AEAB6A1-C430-4444-99EF-4EEA3EC0C5E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580000" flipH="1">
              <a:off x="5608540" y="397572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FA6FDF40-BC01-4309-832B-B4E1C698BF6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700000" flipH="1">
              <a:off x="5605761" y="41160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4BD07185-1C9A-4B11-80A0-E2ED0D85FC8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820000" flipH="1">
              <a:off x="5624195" y="425421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432CFF46-1BB3-4160-9356-F224042C53B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940000" flipH="1">
              <a:off x="5642629" y="439235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2FE94851-EBB2-40D8-8D64-9822B6D62CE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120000" flipH="1">
              <a:off x="5654818" y="453638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DBBFF110-E54E-4FB1-B864-A4457C6CE75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240000" flipH="1">
              <a:off x="5684446" y="467136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5319A31A-8D57-4A81-9231-0AC53C6CDB1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360000" flipH="1">
              <a:off x="5714074" y="480873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768704F1-4068-46C9-ABC3-49FE3E0E1CC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480000" flipH="1">
              <a:off x="5748464" y="49484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F4FB8274-3C59-4C53-B2F4-813FD708EE5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660000" flipH="1">
              <a:off x="5792091" y="507760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C59F7020-06BC-4E19-A07A-C19993A92E9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780000" flipH="1">
              <a:off x="5847441" y="52112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B520646A-A14F-42EC-A5E7-6CBCE8910DF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900000" flipH="1">
              <a:off x="5900410" y="534245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1B65C275-E65F-4C36-8C20-BAF3CC74432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7020000" flipH="1">
              <a:off x="5955760" y="547369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651AA530-CE94-40AC-887F-57B097208C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46333" y="2032000"/>
            <a:ext cx="4513792" cy="281939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 dirty="0"/>
              <a:t>Thanks </a:t>
            </a:r>
            <a:br>
              <a:rPr lang="en-US" sz="4800" dirty="0"/>
            </a:br>
            <a:r>
              <a:rPr lang="en-US" sz="4800" dirty="0"/>
              <a:t>are there any</a:t>
            </a:r>
            <a:br>
              <a:rPr lang="en-US" sz="4800" dirty="0"/>
            </a:br>
            <a:r>
              <a:rPr lang="en-US" sz="4800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4224289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804CD2-16AD-4CC8-B3CE-EF262099CB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442" y="663970"/>
            <a:ext cx="10352612" cy="5539122"/>
          </a:xfrm>
        </p:spPr>
        <p:txBody>
          <a:bodyPr>
            <a:noAutofit/>
          </a:bodyPr>
          <a:lstStyle/>
          <a:p>
            <a:r>
              <a:rPr lang="nl-BE" sz="14900" dirty="0"/>
              <a:t>11.401.196</a:t>
            </a:r>
            <a:endParaRPr lang="en-GB" sz="14900" dirty="0"/>
          </a:p>
        </p:txBody>
      </p:sp>
    </p:spTree>
    <p:extLst>
      <p:ext uri="{BB962C8B-B14F-4D97-AF65-F5344CB8AC3E}">
        <p14:creationId xmlns:p14="http://schemas.microsoft.com/office/powerpoint/2010/main" val="35997722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804CD2-16AD-4CC8-B3CE-EF262099CB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442" y="663970"/>
            <a:ext cx="10352612" cy="5539122"/>
          </a:xfrm>
        </p:spPr>
        <p:txBody>
          <a:bodyPr>
            <a:noAutofit/>
          </a:bodyPr>
          <a:lstStyle/>
          <a:p>
            <a:r>
              <a:rPr lang="nl-BE" sz="14900" dirty="0"/>
              <a:t>10.522.133</a:t>
            </a:r>
            <a:endParaRPr lang="en-GB" sz="14900" dirty="0"/>
          </a:p>
        </p:txBody>
      </p:sp>
    </p:spTree>
    <p:extLst>
      <p:ext uri="{BB962C8B-B14F-4D97-AF65-F5344CB8AC3E}">
        <p14:creationId xmlns:p14="http://schemas.microsoft.com/office/powerpoint/2010/main" val="21354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0">
            <a:extLst>
              <a:ext uri="{FF2B5EF4-FFF2-40B4-BE49-F238E27FC236}">
                <a16:creationId xmlns:a16="http://schemas.microsoft.com/office/drawing/2014/main" id="{6EB3069F-D3A4-4E5B-B87F-660412107DC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10" name="Afbeelding 9">
            <a:extLst>
              <a:ext uri="{FF2B5EF4-FFF2-40B4-BE49-F238E27FC236}">
                <a16:creationId xmlns:a16="http://schemas.microsoft.com/office/drawing/2014/main" id="{90C9D912-80DF-4385-ABFC-9B2D91B9C8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088" y="405837"/>
            <a:ext cx="5659148" cy="3720889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46303EF1-E3BD-4F26-AA2A-ECA214629C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0803" y="2507886"/>
            <a:ext cx="5646640" cy="3740899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163777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A9487CD-7D0F-41CA-BC10-EA03D14049D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4" name="Afbeelding 3">
            <a:extLst>
              <a:ext uri="{FF2B5EF4-FFF2-40B4-BE49-F238E27FC236}">
                <a16:creationId xmlns:a16="http://schemas.microsoft.com/office/drawing/2014/main" id="{DC5FD9C6-B36E-4720-B711-D92DC8BA173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343" t="8828" b="26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EB248D8-CF52-4E79-8818-CCF3E9CD55A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Freeform 5">
            <a:extLst>
              <a:ext uri="{FF2B5EF4-FFF2-40B4-BE49-F238E27FC236}">
                <a16:creationId xmlns:a16="http://schemas.microsoft.com/office/drawing/2014/main" id="{EE853D4C-8752-44E5-AD7A-063F8234AA3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5827529" y="660400"/>
            <a:ext cx="6381405" cy="6214533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73F69954-D4AA-45CE-A548-AEBF62E313A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81603" y="104899"/>
            <a:ext cx="6896713" cy="6005491"/>
          </a:xfrm>
          <a:custGeom>
            <a:avLst/>
            <a:gdLst>
              <a:gd name="connsiteX0" fmla="*/ 3912717 w 6896713"/>
              <a:gd name="connsiteY0" fmla="*/ 0 h 6005491"/>
              <a:gd name="connsiteX1" fmla="*/ 6679426 w 6896713"/>
              <a:gd name="connsiteY1" fmla="*/ 1146008 h 6005491"/>
              <a:gd name="connsiteX2" fmla="*/ 6896713 w 6896713"/>
              <a:gd name="connsiteY2" fmla="*/ 1385085 h 6005491"/>
              <a:gd name="connsiteX3" fmla="*/ 6896713 w 6896713"/>
              <a:gd name="connsiteY3" fmla="*/ 1431256 h 6005491"/>
              <a:gd name="connsiteX4" fmla="*/ 6657442 w 6896713"/>
              <a:gd name="connsiteY4" fmla="*/ 1167992 h 6005491"/>
              <a:gd name="connsiteX5" fmla="*/ 3912717 w 6896713"/>
              <a:gd name="connsiteY5" fmla="*/ 31089 h 6005491"/>
              <a:gd name="connsiteX6" fmla="*/ 31089 w 6896713"/>
              <a:gd name="connsiteY6" fmla="*/ 3912717 h 6005491"/>
              <a:gd name="connsiteX7" fmla="*/ 593046 w 6896713"/>
              <a:gd name="connsiteY7" fmla="*/ 5925483 h 6005491"/>
              <a:gd name="connsiteX8" fmla="*/ 633874 w 6896713"/>
              <a:gd name="connsiteY8" fmla="*/ 5989169 h 6005491"/>
              <a:gd name="connsiteX9" fmla="*/ 607415 w 6896713"/>
              <a:gd name="connsiteY9" fmla="*/ 6005491 h 6005491"/>
              <a:gd name="connsiteX10" fmla="*/ 566458 w 6896713"/>
              <a:gd name="connsiteY10" fmla="*/ 5941603 h 6005491"/>
              <a:gd name="connsiteX11" fmla="*/ 0 w 6896713"/>
              <a:gd name="connsiteY11" fmla="*/ 3912717 h 6005491"/>
              <a:gd name="connsiteX12" fmla="*/ 3912717 w 6896713"/>
              <a:gd name="connsiteY12" fmla="*/ 0 h 600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96713" h="6005491">
                <a:moveTo>
                  <a:pt x="3912717" y="0"/>
                </a:moveTo>
                <a:cubicBezTo>
                  <a:pt x="4993184" y="0"/>
                  <a:pt x="5971363" y="437946"/>
                  <a:pt x="6679426" y="1146008"/>
                </a:cubicBezTo>
                <a:lnTo>
                  <a:pt x="6896713" y="1385085"/>
                </a:lnTo>
                <a:lnTo>
                  <a:pt x="6896713" y="1431256"/>
                </a:lnTo>
                <a:lnTo>
                  <a:pt x="6657442" y="1167992"/>
                </a:lnTo>
                <a:cubicBezTo>
                  <a:pt x="5955006" y="465555"/>
                  <a:pt x="4984599" y="31089"/>
                  <a:pt x="3912717" y="31089"/>
                </a:cubicBezTo>
                <a:cubicBezTo>
                  <a:pt x="1768953" y="31089"/>
                  <a:pt x="31089" y="1768953"/>
                  <a:pt x="31089" y="3912717"/>
                </a:cubicBezTo>
                <a:cubicBezTo>
                  <a:pt x="31089" y="4649636"/>
                  <a:pt x="236442" y="5338592"/>
                  <a:pt x="593046" y="5925483"/>
                </a:cubicBezTo>
                <a:lnTo>
                  <a:pt x="633874" y="5989169"/>
                </a:lnTo>
                <a:lnTo>
                  <a:pt x="607415" y="6005491"/>
                </a:lnTo>
                <a:lnTo>
                  <a:pt x="566458" y="5941603"/>
                </a:lnTo>
                <a:cubicBezTo>
                  <a:pt x="206998" y="5350013"/>
                  <a:pt x="0" y="4655538"/>
                  <a:pt x="0" y="3912717"/>
                </a:cubicBezTo>
                <a:cubicBezTo>
                  <a:pt x="0" y="1751783"/>
                  <a:pt x="1751783" y="0"/>
                  <a:pt x="3912717" y="0"/>
                </a:cubicBezTo>
                <a:close/>
              </a:path>
            </a:pathLst>
          </a:custGeom>
          <a:solidFill>
            <a:srgbClr val="FFFFFF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068A9AF-AB93-401A-8CE9-F39578B3A7D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516018" y="331504"/>
            <a:ext cx="6675982" cy="5235326"/>
            <a:chOff x="5516018" y="331504"/>
            <a:chExt cx="6675982" cy="5235326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884D755-D741-471A-A4CA-F50EF5B592D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66830" y="33150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15B122A-DB1B-47F1-9D17-7AAD12FDCC7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20000" flipH="1">
              <a:off x="9408861" y="3383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F5D230F-E76B-4836-8358-A102EEAE77E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40000" flipH="1">
              <a:off x="9551700" y="34763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72430D58-5160-48FC-8844-63C3E0B104B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360000" flipH="1">
              <a:off x="9688748" y="36808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835B9D0E-1620-4053-A7CC-0315832CBFC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540000" flipH="1">
              <a:off x="9824866" y="38922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384EAA0-3D9E-4D80-B921-03DB831EC67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660000" flipH="1">
              <a:off x="9966867" y="41754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47733966-4929-4D6A-9E07-2410580C029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780000" flipH="1">
              <a:off x="10104425" y="4458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E0B5A27-B6CC-4E73-8D9A-3FEFD3FB687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900000" flipH="1">
              <a:off x="10240513" y="47948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4EEA3C4E-D362-4242-9810-2D32F7E94C9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080000" flipH="1">
              <a:off x="10373882" y="52435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B38A6C6-EFF5-4EE1-ADFE-B5F507B080F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200000" flipH="1">
              <a:off x="10505632" y="5706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9015C031-4320-4BBA-86BE-C1C67FBBA98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320000" flipH="1">
              <a:off x="10637382" y="62134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3E8CBF99-47D6-4D49-BB15-0D7BE834E29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440000" flipH="1">
              <a:off x="10760965" y="69043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AFE1EFA5-BC29-4544-8FD3-018ACD21219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620000" flipH="1">
              <a:off x="10888991" y="7550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525904B-4221-4FAD-BE3E-44A63F3CE0B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740000" flipH="1">
              <a:off x="11010193" y="81974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DF82C6C7-DBDD-44C9-8FCF-ADED6B5B3BB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860000" flipH="1">
              <a:off x="11129014" y="89566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AC53B382-C708-47B5-AA1D-0BEC4F042B9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980000" flipH="1">
              <a:off x="11249872" y="9680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16953A60-0310-4285-8409-1D3868C9BB7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160000" flipH="1">
              <a:off x="11366875" y="104808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A3773B86-6265-4CC5-83C1-A09F76FEDC4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280000" flipH="1">
              <a:off x="11474058" y="113152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F065C455-96CD-464F-BFF3-C22DBF3A0BF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400000" flipH="1">
              <a:off x="11583303" y="122179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4237F692-81B3-4CD6-972E-7796DD644C9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520000" flipH="1">
              <a:off x="11685344" y="132177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9ECA07D0-9E86-4A9B-BAB4-43493766AC9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700000" flipH="1">
              <a:off x="11787704" y="141763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18FA0748-B289-4275-B061-F24BC6DBB9D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820000" flipH="1">
              <a:off x="11880859" y="151793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A3ECAB31-E589-40F0-B92D-1D4BB1A1C05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940000" flipH="1">
              <a:off x="11969252" y="162743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6C59E4A1-C61A-41D0-AF5B-57D898401E6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3060000" flipH="1">
              <a:off x="12062016" y="173601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795CAE1B-7705-4527-ACE1-3A682722B98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2074680" y="1910249"/>
              <a:ext cx="117320" cy="82912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246A045C-2507-4310-A46F-3C24C36D578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2149943" y="2083594"/>
              <a:ext cx="39676" cy="21436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3D534929-5355-4FCC-B28D-23A2B339A47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80000" flipH="1">
              <a:off x="9127990" y="33425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FF81BF46-0D3A-4438-8EEE-6121B670CEA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00000" flipH="1">
              <a:off x="8987576" y="33663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80C3AD23-F5B5-4D59-8AC8-81D53B8B342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20000" flipH="1">
              <a:off x="8844859" y="35117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B9052C6B-3534-4A9B-B622-E8D5D13218E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40000" flipH="1">
              <a:off x="8706904" y="3657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E4D56ED8-876B-4EE6-B357-10A12B5BA92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720000" flipH="1">
              <a:off x="8568008" y="3878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E5D4CDC2-E214-4417-8095-5B2F91AEAB3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840000" flipH="1">
              <a:off x="8429112" y="41006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36C5CE46-26FC-41D6-A21C-F65C8789555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960000" flipH="1">
              <a:off x="8294968" y="4462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86C81983-24FD-4606-B8D4-469D7988020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080000" flipH="1">
              <a:off x="8160824" y="48237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741EB9C6-04B6-40DB-9DC7-D04A93BFD61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260000" flipH="1">
              <a:off x="8027689" y="53184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A871D9AB-A0B0-47A4-A672-76333E70550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380000" flipH="1">
              <a:off x="7894554" y="58132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9475B67C-4900-48BA-9B5E-B8757884B4E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500000" flipH="1">
              <a:off x="7761419" y="63079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2E1C3B6C-DA70-4290-8F39-6C593A18138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620000" flipH="1">
              <a:off x="7636645" y="68980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B0583374-799E-427C-B427-008CE921FF2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800000" flipH="1">
              <a:off x="7511871" y="75119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DE40998E-C5A3-492A-B12A-148AB0EBCE6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920000" flipH="1">
              <a:off x="7387899" y="81977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A9283048-DDA8-4BC4-B8CC-DF3C5A9F25B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040000" flipH="1">
              <a:off x="7268530" y="89316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1429CF45-D8B8-484C-9A56-6A827F458D0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160000" flipH="1">
              <a:off x="7152030" y="97658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2CD09BAD-3640-4C2C-BCFB-66168805805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340000" flipH="1">
              <a:off x="7041695" y="106002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1B8388B9-6E7F-4E4A-B6AF-DE7EC2A0051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460000" flipH="1">
              <a:off x="6931360" y="114346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9A142A50-C95A-4541-A313-EF1B19CEDD8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580000" flipH="1">
              <a:off x="6819070" y="123586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7E664D3E-3B0F-4769-9D06-0D2A9F7FDDC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700000" flipH="1">
              <a:off x="6721359" y="133274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0823FC98-39F7-48F1-9108-E89CF17858D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880000" flipH="1">
              <a:off x="6617467" y="14294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A531CA6A-5852-4AF8-9BB7-FB48A7ADFAA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000000" flipH="1">
              <a:off x="6520032" y="152728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6490D45-405E-42E8-8E75-FB40435E4D6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120000" flipH="1">
              <a:off x="6429579" y="164161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3655B4ED-0C84-4BED-B75C-7856E3FF4D5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240000" flipH="1">
              <a:off x="6340532" y="17504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98472CDE-C9A5-41FF-9F25-C11A4BC028C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420000" flipH="1">
              <a:off x="6261757" y="18601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B161A2FD-1C25-44BE-9436-0C75B67E350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540000" flipH="1">
              <a:off x="6184144" y="19796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EB8AE4B-8581-470F-8F5F-3E4939381AA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660000" flipH="1">
              <a:off x="6106531" y="209906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043DADFF-BD52-4029-9501-239CF760063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780000" flipH="1">
              <a:off x="6043206" y="222255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64CEB4E7-E357-4D3C-A253-8A54191B5BF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960000" flipH="1">
              <a:off x="5978913" y="234430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3F8EEACB-8345-4632-BC96-621945A0182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080000" flipH="1">
              <a:off x="5912438" y="24706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1E32197A-D1A2-4A8B-A6D2-CAF590F2485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200000" flipH="1">
              <a:off x="5858875" y="260092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E3F8E170-186A-4D86-A017-B30FBECF697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320000" flipH="1">
              <a:off x="5808182" y="273404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249B6D74-07B1-4E0E-9BBA-1905247399F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500000" flipH="1">
              <a:off x="5773263" y="286686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B320448A-2320-459B-B975-71822DD385E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620000" flipH="1">
              <a:off x="5735963" y="300206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B594DEB-FD2B-4FAF-A670-65C0355DAFF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740000" flipH="1">
              <a:off x="5700105" y="313891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FBCC1FEE-F2A2-4CBC-A937-65FB46A314B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860000" flipH="1">
              <a:off x="5665939" y="327548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ED32B9E3-91E7-419D-AF64-B8EF6424FD0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040000" flipH="1">
              <a:off x="5644476" y="341425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2004CD01-0FC5-4CD8-A1B4-CE11287753F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160000" flipH="1">
              <a:off x="5626530" y="35546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11FE5CA4-CBA0-4623-8CCA-9D340DFA3D2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280000" flipH="1">
              <a:off x="5616429" y="369183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F486D501-B2DE-45BD-8240-731D2EAA972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400000" flipH="1">
              <a:off x="5611319" y="38353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4AEAB6A1-C430-4444-99EF-4EEA3EC0C5E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580000" flipH="1">
              <a:off x="5608540" y="397572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FA6FDF40-BC01-4309-832B-B4E1C698BF6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700000" flipH="1">
              <a:off x="5605761" y="41160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4BD07185-1C9A-4B11-80A0-E2ED0D85FC8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820000" flipH="1">
              <a:off x="5624195" y="425421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432CFF46-1BB3-4160-9356-F224042C53B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940000" flipH="1">
              <a:off x="5642629" y="439235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2FE94851-EBB2-40D8-8D64-9822B6D62CE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120000" flipH="1">
              <a:off x="5654818" y="453638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DBBFF110-E54E-4FB1-B864-A4457C6CE75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240000" flipH="1">
              <a:off x="5684446" y="467136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5319A31A-8D57-4A81-9231-0AC53C6CDB1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360000" flipH="1">
              <a:off x="5714074" y="480873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768704F1-4068-46C9-ABC3-49FE3E0E1CC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480000" flipH="1">
              <a:off x="5748464" y="49484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F4FB8274-3C59-4C53-B2F4-813FD708EE5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660000" flipH="1">
              <a:off x="5792091" y="507760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C59F7020-06BC-4E19-A07A-C19993A92E9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780000" flipH="1">
              <a:off x="5847441" y="52112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B520646A-A14F-42EC-A5E7-6CBCE8910DF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900000" flipH="1">
              <a:off x="5900410" y="534245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1B65C275-E65F-4C36-8C20-BAF3CC74432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7020000" flipH="1">
              <a:off x="5955760" y="547369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708793B1-051B-44D3-93AF-CD213D90A4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46333" y="2032000"/>
            <a:ext cx="4513792" cy="281939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/>
              <a:t>Charts</a:t>
            </a:r>
          </a:p>
        </p:txBody>
      </p:sp>
    </p:spTree>
    <p:extLst>
      <p:ext uri="{BB962C8B-B14F-4D97-AF65-F5344CB8AC3E}">
        <p14:creationId xmlns:p14="http://schemas.microsoft.com/office/powerpoint/2010/main" val="15522742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B1BE7CB7-24DC-41D6-9BC1-CE530272831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6" name="Freeform 5">
            <a:extLst>
              <a:ext uri="{FF2B5EF4-FFF2-40B4-BE49-F238E27FC236}">
                <a16:creationId xmlns:a16="http://schemas.microsoft.com/office/drawing/2014/main" id="{ABDB4582-44AE-4E18-8464-05E0C5731A7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5827529" y="660400"/>
            <a:ext cx="6381405" cy="6214533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tx1"/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8" name="Freeform 14">
            <a:extLst>
              <a:ext uri="{FF2B5EF4-FFF2-40B4-BE49-F238E27FC236}">
                <a16:creationId xmlns:a16="http://schemas.microsoft.com/office/drawing/2014/main" id="{834AA19D-D28C-42A8-85C3-43596A2C51F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81603" y="104899"/>
            <a:ext cx="6896713" cy="6005491"/>
          </a:xfrm>
          <a:custGeom>
            <a:avLst/>
            <a:gdLst>
              <a:gd name="connsiteX0" fmla="*/ 3912717 w 6896713"/>
              <a:gd name="connsiteY0" fmla="*/ 0 h 6005491"/>
              <a:gd name="connsiteX1" fmla="*/ 6679426 w 6896713"/>
              <a:gd name="connsiteY1" fmla="*/ 1146008 h 6005491"/>
              <a:gd name="connsiteX2" fmla="*/ 6896713 w 6896713"/>
              <a:gd name="connsiteY2" fmla="*/ 1385085 h 6005491"/>
              <a:gd name="connsiteX3" fmla="*/ 6896713 w 6896713"/>
              <a:gd name="connsiteY3" fmla="*/ 1431256 h 6005491"/>
              <a:gd name="connsiteX4" fmla="*/ 6657442 w 6896713"/>
              <a:gd name="connsiteY4" fmla="*/ 1167992 h 6005491"/>
              <a:gd name="connsiteX5" fmla="*/ 3912717 w 6896713"/>
              <a:gd name="connsiteY5" fmla="*/ 31089 h 6005491"/>
              <a:gd name="connsiteX6" fmla="*/ 31089 w 6896713"/>
              <a:gd name="connsiteY6" fmla="*/ 3912717 h 6005491"/>
              <a:gd name="connsiteX7" fmla="*/ 593046 w 6896713"/>
              <a:gd name="connsiteY7" fmla="*/ 5925483 h 6005491"/>
              <a:gd name="connsiteX8" fmla="*/ 633874 w 6896713"/>
              <a:gd name="connsiteY8" fmla="*/ 5989169 h 6005491"/>
              <a:gd name="connsiteX9" fmla="*/ 607415 w 6896713"/>
              <a:gd name="connsiteY9" fmla="*/ 6005491 h 6005491"/>
              <a:gd name="connsiteX10" fmla="*/ 566458 w 6896713"/>
              <a:gd name="connsiteY10" fmla="*/ 5941603 h 6005491"/>
              <a:gd name="connsiteX11" fmla="*/ 0 w 6896713"/>
              <a:gd name="connsiteY11" fmla="*/ 3912717 h 6005491"/>
              <a:gd name="connsiteX12" fmla="*/ 3912717 w 6896713"/>
              <a:gd name="connsiteY12" fmla="*/ 0 h 600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96713" h="6005491">
                <a:moveTo>
                  <a:pt x="3912717" y="0"/>
                </a:moveTo>
                <a:cubicBezTo>
                  <a:pt x="4993184" y="0"/>
                  <a:pt x="5971363" y="437946"/>
                  <a:pt x="6679426" y="1146008"/>
                </a:cubicBezTo>
                <a:lnTo>
                  <a:pt x="6896713" y="1385085"/>
                </a:lnTo>
                <a:lnTo>
                  <a:pt x="6896713" y="1431256"/>
                </a:lnTo>
                <a:lnTo>
                  <a:pt x="6657442" y="1167992"/>
                </a:lnTo>
                <a:cubicBezTo>
                  <a:pt x="5955006" y="465555"/>
                  <a:pt x="4984599" y="31089"/>
                  <a:pt x="3912717" y="31089"/>
                </a:cubicBezTo>
                <a:cubicBezTo>
                  <a:pt x="1768953" y="31089"/>
                  <a:pt x="31089" y="1768953"/>
                  <a:pt x="31089" y="3912717"/>
                </a:cubicBezTo>
                <a:cubicBezTo>
                  <a:pt x="31089" y="4649636"/>
                  <a:pt x="236442" y="5338592"/>
                  <a:pt x="593046" y="5925483"/>
                </a:cubicBezTo>
                <a:lnTo>
                  <a:pt x="633874" y="5989169"/>
                </a:lnTo>
                <a:lnTo>
                  <a:pt x="607415" y="6005491"/>
                </a:lnTo>
                <a:lnTo>
                  <a:pt x="566458" y="5941603"/>
                </a:lnTo>
                <a:cubicBezTo>
                  <a:pt x="206998" y="5350013"/>
                  <a:pt x="0" y="4655538"/>
                  <a:pt x="0" y="3912717"/>
                </a:cubicBezTo>
                <a:cubicBezTo>
                  <a:pt x="0" y="1751783"/>
                  <a:pt x="1751783" y="0"/>
                  <a:pt x="3912717" y="0"/>
                </a:cubicBezTo>
                <a:close/>
              </a:path>
            </a:pathLst>
          </a:custGeom>
          <a:solidFill>
            <a:srgbClr val="FFFFFF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027E42E-AE32-44CA-B7BB-2E81811F8DD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516018" y="331504"/>
            <a:ext cx="6675982" cy="5235326"/>
            <a:chOff x="5516018" y="331504"/>
            <a:chExt cx="6675982" cy="5235326"/>
          </a:xfrm>
        </p:grpSpPr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A088E0A1-0B30-4CCB-8A81-FE7CD951261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66830" y="33150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18875F36-1881-4C6F-AF34-61C12DCB174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20000" flipH="1">
              <a:off x="9408861" y="3383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74FA217E-E029-463E-8F69-3C494C30F18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40000" flipH="1">
              <a:off x="9551700" y="34763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EE20BA78-A2F8-4EE9-AD79-4560BBABA85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360000" flipH="1">
              <a:off x="9688748" y="36808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7C72D971-8746-4672-9ED9-022673A1099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540000" flipH="1">
              <a:off x="9824866" y="38922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293D413D-3B8A-42F0-BFB8-2C9764FA7B7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660000" flipH="1">
              <a:off x="9966867" y="41754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2AF004B3-4700-4D62-BFA8-07A2CB52EE3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780000" flipH="1">
              <a:off x="10104425" y="4458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E3F454BC-502F-45A5-9286-F9AAF53D9FE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900000" flipH="1">
              <a:off x="10240513" y="47948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4E04F419-5713-469A-801C-416F54A3493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080000" flipH="1">
              <a:off x="10373882" y="52435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44E4635B-24F2-4032-BDD6-D07990AD4BC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200000" flipH="1">
              <a:off x="10505632" y="5706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4BA8091B-8DDA-425F-AF93-023ED9F45C4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320000" flipH="1">
              <a:off x="10637382" y="62134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1356D989-2866-49C1-BE2B-5ED7B961ACA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440000" flipH="1">
              <a:off x="10760965" y="69043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7719C6D4-8B9A-4109-A7CC-A940A2C1E37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620000" flipH="1">
              <a:off x="10888991" y="7550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C488CB7D-BD79-42A2-9200-768664CE605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740000" flipH="1">
              <a:off x="11010193" y="81974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59B656FE-3DC8-486B-B8BB-41C7BA0142E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860000" flipH="1">
              <a:off x="11129014" y="89566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86F6CA85-0A9C-4332-BCC1-D91463777B7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980000" flipH="1">
              <a:off x="11249872" y="9680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3EAB4D0-E390-4195-8B31-E4F17F09868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160000" flipH="1">
              <a:off x="11366875" y="104808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8A04328-E8BF-4B6D-AC14-E9E8E29D7FE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280000" flipH="1">
              <a:off x="11474058" y="113152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4597E401-97C5-423E-919A-DFD8915BB92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400000" flipH="1">
              <a:off x="11583303" y="122179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57EA9F4A-CFDB-45BF-8DA2-27C8F718A87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520000" flipH="1">
              <a:off x="11685344" y="132177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17A71F04-BE81-4FD0-B4F6-DDCDC1209C1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700000" flipH="1">
              <a:off x="11787704" y="141763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FCF6D7C9-41B5-4E8A-A287-14EA84A583B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820000" flipH="1">
              <a:off x="11880859" y="151793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B361FC71-51B7-4AA8-BCDA-D38F2D9AF52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940000" flipH="1">
              <a:off x="11969252" y="162743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01F21AF5-4602-46DF-9820-4826EA4B42C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3060000" flipH="1">
              <a:off x="12062016" y="173601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09480754-0F96-4430-8DC3-979A21C4289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2074680" y="1910249"/>
              <a:ext cx="117320" cy="82912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1B44DF25-1482-4A14-BFC6-6C69CC9C530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2149943" y="2083594"/>
              <a:ext cx="39676" cy="21436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B37CC1AE-0A32-4E1E-896B-2A76EF57B1D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80000" flipH="1">
              <a:off x="9127990" y="33425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21A70B7F-5ACA-407B-B645-525A6D32132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00000" flipH="1">
              <a:off x="8987576" y="33663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14632EC0-D4CC-4E06-A467-B0DF2F24301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20000" flipH="1">
              <a:off x="8844859" y="35117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2BB4EF78-7BCD-41A0-B952-481EE0188F5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40000" flipH="1">
              <a:off x="8706904" y="3657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4AE8FAF5-4FE8-43CB-B6E8-E70FE1B35E3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720000" flipH="1">
              <a:off x="8568008" y="3878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1489096B-B47B-4B83-A584-0A6718E21B3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840000" flipH="1">
              <a:off x="8429112" y="41006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A07A979D-500D-4B4D-A74A-242888401D3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960000" flipH="1">
              <a:off x="8294968" y="4462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B2E235-E6D3-4488-903E-803B765F389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080000" flipH="1">
              <a:off x="8160824" y="48237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870A1F48-54C1-4EA4-AB1C-BF2CFE1EBD2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260000" flipH="1">
              <a:off x="8027689" y="53184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EB45E8F5-9801-48FA-9935-AF3FA51F1AA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380000" flipH="1">
              <a:off x="7894554" y="58132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7A0D9948-0529-40C1-A0EB-196656CCBDB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500000" flipH="1">
              <a:off x="7761419" y="63079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E6C673E7-DE8B-4947-AD07-6B652F92680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620000" flipH="1">
              <a:off x="7636645" y="68980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D5C48DA5-6E2D-4876-98D8-497CBEB0BB9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800000" flipH="1">
              <a:off x="7511871" y="75119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53A5FD2A-FDB5-4881-8DB9-87BC860BF94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920000" flipH="1">
              <a:off x="7387899" y="81977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CD40631C-5F57-4F40-B598-65724FB7F72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040000" flipH="1">
              <a:off x="7268530" y="89316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1AEB9ED3-7842-4EAB-B58C-757BAFCBD96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160000" flipH="1">
              <a:off x="7152030" y="97658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90F113F6-91C1-403A-AF4E-8AD9DA1A8D6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340000" flipH="1">
              <a:off x="7041695" y="106002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5351E6F3-1156-40E6-94EB-2D804EDAE19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460000" flipH="1">
              <a:off x="6931360" y="114346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BE2BC071-E0C5-4183-9B2E-3A0D9BF783F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580000" flipH="1">
              <a:off x="6819070" y="123586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92E7482A-2B6D-40DC-A943-86A385AE4AD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700000" flipH="1">
              <a:off x="6721359" y="133274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609509B9-40D7-4C0E-A338-DAD440BD860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880000" flipH="1">
              <a:off x="6617467" y="14294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DFC65A53-6D4B-4206-8A46-0F7A19469A1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000000" flipH="1">
              <a:off x="6520032" y="152728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9322A210-DF61-4EB5-AF0C-DA047452ED4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120000" flipH="1">
              <a:off x="6429579" y="164161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1B482A4E-4BE7-4244-A91A-C82C8DB4E9D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240000" flipH="1">
              <a:off x="6340532" y="17504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4D0601FF-B12D-4E5B-956D-3F4EC2497BA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420000" flipH="1">
              <a:off x="6261757" y="18601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4542652-9CA6-4B8D-BC59-2F7B20ABC01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540000" flipH="1">
              <a:off x="6184144" y="19796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90BA007D-9E92-4CA8-A708-6C7DD2E7BA7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660000" flipH="1">
              <a:off x="6106531" y="209906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0DD07D47-C804-4455-8309-0E7DC83AF10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780000" flipH="1">
              <a:off x="6043206" y="222255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F73AA0B1-9C05-40F8-85B8-E8052278675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960000" flipH="1">
              <a:off x="5978913" y="234430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95BA57D4-7DE3-4704-8C13-FBC3A75B080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080000" flipH="1">
              <a:off x="5912438" y="24706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C6582B0D-575F-41A0-975E-60E6754A0FB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200000" flipH="1">
              <a:off x="5858875" y="260092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FA2AE5EC-9F9A-436C-9454-E988EA75977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320000" flipH="1">
              <a:off x="5808182" y="273404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C459BB45-EFAA-4138-B1E7-CF817A09892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500000" flipH="1">
              <a:off x="5773263" y="286686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5906B09C-E123-4952-8CBB-5244CFB0DC9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620000" flipH="1">
              <a:off x="5735963" y="300206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30E6C7E7-0039-4BD1-9DDF-E9C52222450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740000" flipH="1">
              <a:off x="5700105" y="313891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DFDBDA5F-D32E-4611-A505-D2DE671DDBC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860000" flipH="1">
              <a:off x="5665939" y="327548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153A6C64-6F86-48DB-9EA8-14440531754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040000" flipH="1">
              <a:off x="5644476" y="341425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25E86FAF-C76F-40A2-ADFB-FDE12C10146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160000" flipH="1">
              <a:off x="5626530" y="35546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1AAD2EAE-270E-44F7-A11B-0C801D86B83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280000" flipH="1">
              <a:off x="5616429" y="369183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3F145145-8413-44DF-B42A-6084651BF18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400000" flipH="1">
              <a:off x="5611319" y="38353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F93269C9-5835-433D-9FA0-948E3367249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580000" flipH="1">
              <a:off x="5608540" y="397572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578E720B-02C1-486E-8358-80840FEA7DD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700000" flipH="1">
              <a:off x="5605761" y="41160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AF1037A0-FF5E-4FAA-9F3F-E870FD005AE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820000" flipH="1">
              <a:off x="5624195" y="425421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38D1A6B3-5A9D-4D3E-AB5C-9A5FEAE812D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940000" flipH="1">
              <a:off x="5642629" y="439235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BEC51D1F-69E1-4B0B-94B0-7D93FB41129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120000" flipH="1">
              <a:off x="5654818" y="453638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C03D6CC9-C969-4591-AEDF-472DA64E579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240000" flipH="1">
              <a:off x="5684446" y="467136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324D973E-B86F-4AF8-8556-C52397282CD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360000" flipH="1">
              <a:off x="5714074" y="480873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BFC5213B-135A-41A5-A778-80B1630890F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480000" flipH="1">
              <a:off x="5748464" y="49484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30780E42-A140-4D97-9857-771BD1D3914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660000" flipH="1">
              <a:off x="5792091" y="507760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B27A0811-BE72-487B-AA54-57491FA506C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780000" flipH="1">
              <a:off x="5847441" y="52112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E3F9A93E-E149-44CA-A1FD-BE38A1C672D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900000" flipH="1">
              <a:off x="5900410" y="534245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D26B12C1-22E7-4F8F-BC20-E444596E6B0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7020000" flipH="1">
              <a:off x="5955760" y="547369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F09F7C74-8459-465B-BC3F-61CD863BD1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876" y="2032000"/>
            <a:ext cx="4513792" cy="2819398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r"/>
            <a:r>
              <a:rPr lang="en-US" sz="4800" dirty="0"/>
              <a:t>How</a:t>
            </a:r>
            <a:r>
              <a:rPr lang="en-US" sz="4800" i="1" dirty="0"/>
              <a:t> </a:t>
            </a:r>
            <a:r>
              <a:rPr lang="en-US" sz="4800" dirty="0"/>
              <a:t>many flights are being served by which carrier from 2011 to 2012</a:t>
            </a:r>
            <a:br>
              <a:rPr lang="en-US" sz="4800" dirty="0"/>
            </a:br>
            <a:endParaRPr lang="en-US" sz="4800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5B69BB71-01AA-4312-9779-DEA3C471D4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6876" y="4851399"/>
            <a:ext cx="4513792" cy="914401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endParaRPr lang="en-US" sz="1800" dirty="0"/>
          </a:p>
        </p:txBody>
      </p:sp>
      <p:pic>
        <p:nvPicPr>
          <p:cNvPr id="15" name="Afbeelding 14">
            <a:extLst>
              <a:ext uri="{FF2B5EF4-FFF2-40B4-BE49-F238E27FC236}">
                <a16:creationId xmlns:a16="http://schemas.microsoft.com/office/drawing/2014/main" id="{B030D79A-5016-4177-AE2A-3E7B50AF88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8468" y="1074494"/>
            <a:ext cx="6020544" cy="5621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5832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B1BE7CB7-24DC-41D6-9BC1-CE530272831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5A0808E7-1A0C-4664-86D5-2070AD2E6D0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037" r="8875" b="28371"/>
          <a:stretch/>
        </p:blipFill>
        <p:spPr>
          <a:xfrm>
            <a:off x="369161" y="283779"/>
            <a:ext cx="11469704" cy="4714759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89BCA88-F027-4772-8FA5-A4C87A452D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715" y="6085343"/>
            <a:ext cx="10127192" cy="931341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r"/>
            <a:r>
              <a:rPr lang="en-GB" b="1" i="1" dirty="0"/>
              <a:t>How many flights did each carrier carried out from 2011 to 2012</a:t>
            </a:r>
            <a:br>
              <a:rPr lang="en-GB" b="1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91802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FBB0944-A411-4E8A-B949-627F38E23C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nl-BE" dirty="0" err="1"/>
              <a:t>Conclusion</a:t>
            </a:r>
            <a:endParaRPr lang="en-GB" dirty="0"/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21D8AEB7-2893-4E54-8CAB-4F368E217FE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94640" y="2590482"/>
            <a:ext cx="5760720" cy="2225675"/>
          </a:xfrm>
          <a:prstGeom prst="rect">
            <a:avLst/>
          </a:prstGeom>
        </p:spPr>
      </p:pic>
      <p:pic>
        <p:nvPicPr>
          <p:cNvPr id="4" name="Afbeelding 3">
            <a:extLst>
              <a:ext uri="{FF2B5EF4-FFF2-40B4-BE49-F238E27FC236}">
                <a16:creationId xmlns:a16="http://schemas.microsoft.com/office/drawing/2014/main" id="{4693526C-70A0-40FB-B77F-72BECB2FC8BF}"/>
              </a:ext>
            </a:extLst>
          </p:cNvPr>
          <p:cNvPicPr/>
          <p:nvPr/>
        </p:nvPicPr>
        <p:blipFill rotWithShape="1">
          <a:blip r:embed="rId3"/>
          <a:srcRect r="35361"/>
          <a:stretch/>
        </p:blipFill>
        <p:spPr>
          <a:xfrm>
            <a:off x="7228840" y="537931"/>
            <a:ext cx="4587240" cy="577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75858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Hemels">
  <a:themeElements>
    <a:clrScheme name="Celestial">
      <a:dk1>
        <a:sysClr val="windowText" lastClr="000000"/>
      </a:dk1>
      <a:lt1>
        <a:sysClr val="window" lastClr="FFFFFF"/>
      </a:lt1>
      <a:dk2>
        <a:srgbClr val="104C7E"/>
      </a:dk2>
      <a:lt2>
        <a:srgbClr val="EBEBEB"/>
      </a:lt2>
      <a:accent1>
        <a:srgbClr val="94CE67"/>
      </a:accent1>
      <a:accent2>
        <a:srgbClr val="49D1CD"/>
      </a:accent2>
      <a:accent3>
        <a:srgbClr val="61A5D6"/>
      </a:accent3>
      <a:accent4>
        <a:srgbClr val="9D8CD3"/>
      </a:accent4>
      <a:accent5>
        <a:srgbClr val="E45C8A"/>
      </a:accent5>
      <a:accent6>
        <a:srgbClr val="F98C61"/>
      </a:accent6>
      <a:hlink>
        <a:srgbClr val="AAF172"/>
      </a:hlink>
      <a:folHlink>
        <a:srgbClr val="E7F19A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E44E6A2F-09CD-4BE0-B42D-107FF03CEED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Celestial</Template>
  <TotalTime>396</TotalTime>
  <Words>487</Words>
  <Application>Microsoft Office PowerPoint</Application>
  <PresentationFormat>Breedbeeld</PresentationFormat>
  <Paragraphs>144</Paragraphs>
  <Slides>29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4</vt:i4>
      </vt:variant>
      <vt:variant>
        <vt:lpstr>Thema</vt:lpstr>
      </vt:variant>
      <vt:variant>
        <vt:i4>1</vt:i4>
      </vt:variant>
      <vt:variant>
        <vt:lpstr>Diatitels</vt:lpstr>
      </vt:variant>
      <vt:variant>
        <vt:i4>29</vt:i4>
      </vt:variant>
    </vt:vector>
  </HeadingPairs>
  <TitlesOfParts>
    <vt:vector size="34" baseType="lpstr">
      <vt:lpstr>Arial</vt:lpstr>
      <vt:lpstr>Calibri</vt:lpstr>
      <vt:lpstr>Calibri Light</vt:lpstr>
      <vt:lpstr>Times New Roman</vt:lpstr>
      <vt:lpstr>Hemels</vt:lpstr>
      <vt:lpstr>USA Flight data</vt:lpstr>
      <vt:lpstr>Cleanup</vt:lpstr>
      <vt:lpstr>11.401.196</vt:lpstr>
      <vt:lpstr>10.522.133</vt:lpstr>
      <vt:lpstr>PowerPoint-presentatie</vt:lpstr>
      <vt:lpstr>Charts</vt:lpstr>
      <vt:lpstr>How many flights are being served by which carrier from 2011 to 2012 </vt:lpstr>
      <vt:lpstr>How many flights did each carrier carried out from 2011 to 2012 </vt:lpstr>
      <vt:lpstr>Conclusion</vt:lpstr>
      <vt:lpstr>What are the hubs for each carrier?</vt:lpstr>
      <vt:lpstr>Conclusion</vt:lpstr>
      <vt:lpstr>The total amount of scheduled flight time compared to the actual flight time per carrier from 2011 to 2012</vt:lpstr>
      <vt:lpstr>How many turns around the world could you travel from the total flown km per carrier from 2011 to 2012 </vt:lpstr>
      <vt:lpstr>The fight distance compared to the scheduled flight time per carrier</vt:lpstr>
      <vt:lpstr>Per carrier what are the most popular departure states and arrival states </vt:lpstr>
      <vt:lpstr>CONCLUSIONS</vt:lpstr>
      <vt:lpstr>What are top 10 busiest airports and their average time delays</vt:lpstr>
      <vt:lpstr>What are top 10 busiest airports and their average time delays</vt:lpstr>
      <vt:lpstr>The average departure delay and the average arrival delay compared to the number of flights per month</vt:lpstr>
      <vt:lpstr>The average flight time and average delay per flight category compared with each carrier </vt:lpstr>
      <vt:lpstr>Machine learning</vt:lpstr>
      <vt:lpstr>Random Forest Regressor model</vt:lpstr>
      <vt:lpstr>Lineair Regression model </vt:lpstr>
      <vt:lpstr>Ridge Regression model</vt:lpstr>
      <vt:lpstr>Random Forrest Classifier</vt:lpstr>
      <vt:lpstr>NetworkX</vt:lpstr>
      <vt:lpstr>All Airports and their routes</vt:lpstr>
      <vt:lpstr>Route map</vt:lpstr>
      <vt:lpstr>Thanks  are there any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USA Flight data</dc:title>
  <dc:creator>sven depickere</dc:creator>
  <cp:lastModifiedBy>sven depickere</cp:lastModifiedBy>
  <cp:revision>37</cp:revision>
  <dcterms:created xsi:type="dcterms:W3CDTF">2018-05-10T10:25:49Z</dcterms:created>
  <dcterms:modified xsi:type="dcterms:W3CDTF">2018-05-20T13:57:21Z</dcterms:modified>
</cp:coreProperties>
</file>